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3" r:id="rId1"/>
  </p:sldMasterIdLst>
  <p:notesMasterIdLst>
    <p:notesMasterId r:id="rId15"/>
  </p:notesMasterIdLst>
  <p:sldIdLst>
    <p:sldId id="256" r:id="rId2"/>
    <p:sldId id="280" r:id="rId3"/>
    <p:sldId id="284" r:id="rId4"/>
    <p:sldId id="258" r:id="rId5"/>
    <p:sldId id="260" r:id="rId6"/>
    <p:sldId id="272" r:id="rId7"/>
    <p:sldId id="291" r:id="rId8"/>
    <p:sldId id="267" r:id="rId9"/>
    <p:sldId id="273" r:id="rId10"/>
    <p:sldId id="287" r:id="rId11"/>
    <p:sldId id="286" r:id="rId12"/>
    <p:sldId id="285" r:id="rId13"/>
    <p:sldId id="29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050" autoAdjust="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2D3E0-9779-42E5-824D-0F0AFED9E1DB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C24FE3-2EF4-4FDC-8AFD-4BEBE84A9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407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Class pic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422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Please emphasise that</a:t>
            </a:r>
            <a:r>
              <a:rPr lang="en-US" sz="1200" baseline="0" dirty="0"/>
              <a:t> every day counts at school – every second children are here counts. </a:t>
            </a:r>
            <a:endParaRPr lang="en-US" sz="1200" dirty="0"/>
          </a:p>
          <a:p>
            <a:endParaRPr lang="en-US" sz="1200" dirty="0"/>
          </a:p>
          <a:p>
            <a:r>
              <a:rPr lang="en-US" sz="1200" dirty="0"/>
              <a:t>Attendance</a:t>
            </a:r>
            <a:r>
              <a:rPr lang="en-US" sz="1200" baseline="0" dirty="0"/>
              <a:t> is essential to making progress, as is punctuality.</a:t>
            </a:r>
          </a:p>
          <a:p>
            <a:endParaRPr lang="en-US" sz="1200" baseline="0" dirty="0"/>
          </a:p>
          <a:p>
            <a:r>
              <a:rPr lang="en-US" sz="1200" baseline="0" dirty="0"/>
              <a:t>School starts promptly at 8:40am. Inform the school office if your child is unwell as soon as possible or leave a message. </a:t>
            </a:r>
          </a:p>
          <a:p>
            <a:endParaRPr lang="en-US" sz="1200" baseline="0" dirty="0"/>
          </a:p>
          <a:p>
            <a:r>
              <a:rPr lang="en-US" sz="1200" baseline="0" dirty="0"/>
              <a:t>Consult the </a:t>
            </a:r>
            <a:r>
              <a:rPr lang="en-US" sz="1200" baseline="0" dirty="0" err="1"/>
              <a:t>nhs</a:t>
            </a:r>
            <a:r>
              <a:rPr lang="en-US" sz="1200" baseline="0" dirty="0"/>
              <a:t> website if you are unsure whether your child should go to school due to illness.</a:t>
            </a:r>
          </a:p>
          <a:p>
            <a:endParaRPr lang="en-US" sz="1200" dirty="0"/>
          </a:p>
          <a:p>
            <a:pPr marL="0" indent="0">
              <a:buNone/>
            </a:pPr>
            <a:r>
              <a:rPr lang="en-US" sz="1200" dirty="0"/>
              <a:t>There are things you can do to improve your child’s attendance and avoid falling </a:t>
            </a:r>
            <a:br>
              <a:rPr lang="en-US" sz="1200" dirty="0"/>
            </a:br>
            <a:r>
              <a:rPr lang="en-US" sz="1200" dirty="0"/>
              <a:t>into the persistent absence category:</a:t>
            </a:r>
          </a:p>
          <a:p>
            <a:r>
              <a:rPr lang="en-US" sz="1200" dirty="0"/>
              <a:t>•	Avoid taking any holidays during term times</a:t>
            </a:r>
          </a:p>
          <a:p>
            <a:r>
              <a:rPr lang="en-US" sz="1200" dirty="0"/>
              <a:t>•	Keep up to date with the % attendance your child has so that you know if they are </a:t>
            </a:r>
            <a:br>
              <a:rPr lang="en-US" sz="1200" dirty="0"/>
            </a:br>
            <a:r>
              <a:rPr lang="en-US" sz="1200" dirty="0"/>
              <a:t>at risk of persistent absence. Please contact the office or Mrs Hague if you would </a:t>
            </a:r>
            <a:br>
              <a:rPr lang="en-US" sz="1200" dirty="0"/>
            </a:br>
            <a:r>
              <a:rPr lang="en-US" sz="1200" dirty="0"/>
              <a:t>like to access this information. This will be shared with you at each parents’ evening </a:t>
            </a:r>
            <a:br>
              <a:rPr lang="en-US" sz="1200" dirty="0"/>
            </a:br>
            <a:r>
              <a:rPr lang="en-US" sz="1200" dirty="0"/>
              <a:t>and you will  receive a letter in October if your child’s absence has dropped below 90%</a:t>
            </a:r>
          </a:p>
          <a:p>
            <a:r>
              <a:rPr lang="en-US" sz="1200" dirty="0"/>
              <a:t>•	Speak to school staff with any concerns about attendance, </a:t>
            </a:r>
            <a:br>
              <a:rPr lang="en-US" sz="1200" dirty="0"/>
            </a:br>
            <a:r>
              <a:rPr lang="en-US" sz="1200" dirty="0"/>
              <a:t>your child’s class teacher or Mrs Hague chague@north-leigh.oxon.sch.uk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33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6179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add</a:t>
            </a:r>
            <a:r>
              <a:rPr lang="en-GB" baseline="0" dirty="0"/>
              <a:t> your dates and delete as appropriate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352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 in about</a:t>
            </a:r>
            <a:r>
              <a:rPr lang="en-GB" baseline="0" dirty="0"/>
              <a:t> phonics if appropriate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174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681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year we are working</a:t>
            </a:r>
            <a:r>
              <a:rPr lang="en-GB" baseline="0" dirty="0"/>
              <a:t> with all children on zones of regulation.</a:t>
            </a:r>
          </a:p>
          <a:p>
            <a:r>
              <a:rPr lang="en-GB" baseline="0" dirty="0"/>
              <a:t>Explain the strategies that children have been introduced to already and what has been discussed in your class.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93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Vision</a:t>
            </a:r>
            <a:r>
              <a:rPr lang="en-GB" baseline="0" dirty="0"/>
              <a:t> and values </a:t>
            </a:r>
          </a:p>
          <a:p>
            <a:endParaRPr lang="en-GB" baseline="0" dirty="0"/>
          </a:p>
          <a:p>
            <a:r>
              <a:rPr lang="en-GB" baseline="0" dirty="0"/>
              <a:t>We have revisited our strapline and values to reflect the changing demographic of our school.</a:t>
            </a:r>
          </a:p>
          <a:p>
            <a:r>
              <a:rPr lang="en-GB" baseline="0" dirty="0"/>
              <a:t>Emphasis on children ‘making a positive difference in our world’</a:t>
            </a:r>
          </a:p>
          <a:p>
            <a:r>
              <a:rPr lang="en-GB" baseline="0" dirty="0"/>
              <a:t>New values are LOVE, PERSEVERANCE, RESPECT and FLOURISHING COMMUNITY</a:t>
            </a:r>
          </a:p>
          <a:p>
            <a:r>
              <a:rPr lang="en-GB" baseline="0" dirty="0"/>
              <a:t>One value as a focus per long term, with FLOURISHING COMMUNITY woven through everything we do.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064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260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36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691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623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082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6431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7680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1144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003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4991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157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74472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89579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006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8442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2886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7342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3194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9484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  <p:sldLayoutId id="214748381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thleighprimaryschool.org.uk/parentInformationAttendance.ph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9238" y="229556"/>
            <a:ext cx="7544831" cy="1143000"/>
          </a:xfrm>
        </p:spPr>
        <p:txBody>
          <a:bodyPr>
            <a:noAutofit/>
          </a:bodyPr>
          <a:lstStyle/>
          <a:p>
            <a:pPr algn="ctr"/>
            <a:br>
              <a:rPr lang="en-US" sz="6000" cap="none" dirty="0">
                <a:latin typeface="Lucida Handwriting" panose="03010101010101010101" pitchFamily="66" charset="0"/>
              </a:rPr>
            </a:br>
            <a:r>
              <a:rPr lang="en-US" sz="6000" cap="none" dirty="0">
                <a:latin typeface="Lucida Handwriting" panose="03010101010101010101" pitchFamily="66" charset="0"/>
              </a:rPr>
              <a:t>Meet the teacher</a:t>
            </a:r>
            <a:endParaRPr lang="en-GB" sz="6000" cap="none" dirty="0">
              <a:latin typeface="Lucida Handwriting" panose="03010101010101010101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95" y="5842293"/>
            <a:ext cx="10058400" cy="11430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1"/>
                </a:solidFill>
                <a:latin typeface="Lucida Handwriting" panose="03010101010101010101" pitchFamily="66" charset="0"/>
              </a:rPr>
              <a:t>September 2026</a:t>
            </a:r>
            <a:endParaRPr lang="en-GB" sz="3200" dirty="0">
              <a:solidFill>
                <a:schemeClr val="tx1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8DCBCA-3281-7AC5-1D6D-FA891D5203B6}"/>
              </a:ext>
            </a:extLst>
          </p:cNvPr>
          <p:cNvSpPr txBox="1"/>
          <p:nvPr/>
        </p:nvSpPr>
        <p:spPr>
          <a:xfrm>
            <a:off x="7018638" y="5519127"/>
            <a:ext cx="45339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Lucida Handwriting" panose="03010101010101010101" pitchFamily="66" charset="0"/>
              </a:rPr>
              <a:t>Mrs. Prior</a:t>
            </a:r>
            <a:endParaRPr lang="en-GB" sz="4400" dirty="0">
              <a:latin typeface="Lucida Handwriting" panose="03010101010101010101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2920F2-62F9-268C-9FD1-8C2CE2DAD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7160" y="1411976"/>
            <a:ext cx="6924475" cy="391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260838" y="518746"/>
            <a:ext cx="11125200" cy="57313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endParaRPr lang="en-GB" dirty="0"/>
          </a:p>
        </p:txBody>
      </p:sp>
      <p:sp>
        <p:nvSpPr>
          <p:cNvPr id="4" name="object 6"/>
          <p:cNvSpPr txBox="1"/>
          <p:nvPr/>
        </p:nvSpPr>
        <p:spPr>
          <a:xfrm>
            <a:off x="260838" y="6016009"/>
            <a:ext cx="9773285" cy="758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800" spc="495" dirty="0">
                <a:solidFill>
                  <a:srgbClr val="FFFFFF"/>
                </a:solidFill>
                <a:latin typeface="Trebuchet MS"/>
                <a:cs typeface="Trebuchet MS"/>
              </a:rPr>
              <a:t>ATTENDANCE</a:t>
            </a:r>
            <a:endParaRPr sz="4800" dirty="0">
              <a:latin typeface="Trebuchet MS"/>
              <a:cs typeface="Trebuchet MS"/>
            </a:endParaRPr>
          </a:p>
        </p:txBody>
      </p: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776" y="158911"/>
            <a:ext cx="8173362" cy="585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85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7008" y="536330"/>
            <a:ext cx="108409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Safeguarding Children </a:t>
            </a:r>
            <a:r>
              <a:rPr lang="en-US" dirty="0"/>
              <a:t>- what to do if you think a child is at risk of abuse or neglect:</a:t>
            </a:r>
            <a:br>
              <a:rPr lang="en-US" dirty="0"/>
            </a:br>
            <a:endParaRPr lang="en-US" dirty="0"/>
          </a:p>
          <a:p>
            <a:r>
              <a:rPr lang="en-US" u="sng" dirty="0"/>
              <a:t>Immediate danger</a:t>
            </a:r>
            <a:r>
              <a:rPr lang="en-US" dirty="0"/>
              <a:t> - if you think a child is in immediate danger, call the police on 999. </a:t>
            </a:r>
          </a:p>
          <a:p>
            <a:endParaRPr lang="en-US" dirty="0"/>
          </a:p>
          <a:p>
            <a:r>
              <a:rPr lang="en-US" u="sng" dirty="0"/>
              <a:t>Immediate concern </a:t>
            </a:r>
            <a:r>
              <a:rPr lang="en-US" dirty="0"/>
              <a:t>- if you have a concern about a child, please call MASH on 0345 050 7666. </a:t>
            </a:r>
          </a:p>
          <a:p>
            <a:endParaRPr lang="en-US" dirty="0"/>
          </a:p>
          <a:p>
            <a:r>
              <a:rPr lang="en-US" dirty="0"/>
              <a:t>A special helpline is available if you are concerned that a child you know is being </a:t>
            </a:r>
            <a:br>
              <a:rPr lang="en-US" dirty="0"/>
            </a:br>
            <a:r>
              <a:rPr lang="en-US" b="1" dirty="0"/>
              <a:t>sexually exploited</a:t>
            </a:r>
            <a:r>
              <a:rPr lang="en-US" dirty="0"/>
              <a:t>. Contact the Kingfisher Team on 01865 309196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587262" y="2946304"/>
            <a:ext cx="7851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Our Designated Safeguarding Leads are: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765500" y="5465707"/>
            <a:ext cx="4850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Safeguarding is Everyone’s Responsibility.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05" y="5329999"/>
            <a:ext cx="2666044" cy="11968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7607" y="12311896"/>
            <a:ext cx="797358" cy="137743"/>
          </a:xfrm>
          <a:prstGeom prst="rect">
            <a:avLst/>
          </a:prstGeom>
        </p:spPr>
      </p:pic>
      <p:pic>
        <p:nvPicPr>
          <p:cNvPr id="6146" name="Picture 2" descr="Sunshine Coast Child Protection Week Campaign – Child Protection Wee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0365" y="5329999"/>
            <a:ext cx="2286925" cy="126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26" y="4675370"/>
            <a:ext cx="2682022" cy="46331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149970" y="6224899"/>
            <a:ext cx="5254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SAFEGUARDING CHILDREN</a:t>
            </a: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9AEB53-206A-88BB-032A-21E24C636D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4009" y="3417286"/>
            <a:ext cx="6027943" cy="191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875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83" y="257692"/>
            <a:ext cx="8534400" cy="649667"/>
          </a:xfrm>
        </p:spPr>
        <p:txBody>
          <a:bodyPr>
            <a:normAutofit/>
          </a:bodyPr>
          <a:lstStyle/>
          <a:p>
            <a:r>
              <a:rPr lang="en-US" dirty="0"/>
              <a:t>Daily Routines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893" y="1397358"/>
            <a:ext cx="10072281" cy="5460642"/>
          </a:xfrm>
        </p:spPr>
        <p:txBody>
          <a:bodyPr>
            <a:normAutofit/>
          </a:bodyPr>
          <a:lstStyle/>
          <a:p>
            <a:r>
              <a:rPr lang="en-US" sz="2600" dirty="0">
                <a:solidFill>
                  <a:schemeClr val="tx1"/>
                </a:solidFill>
              </a:rPr>
              <a:t>Arrival from 8.30am (teachers on playground 8.35am collection at 8.40am from playground</a:t>
            </a:r>
          </a:p>
          <a:p>
            <a:r>
              <a:rPr lang="en-US" sz="2600" dirty="0">
                <a:solidFill>
                  <a:schemeClr val="tx1"/>
                </a:solidFill>
              </a:rPr>
              <a:t>Children need to bring a coat, school bag, (lunch bag), </a:t>
            </a:r>
            <a:br>
              <a:rPr lang="en-US" sz="2600" dirty="0">
                <a:solidFill>
                  <a:schemeClr val="tx1"/>
                </a:solidFill>
              </a:rPr>
            </a:br>
            <a:r>
              <a:rPr lang="en-US" sz="2600" dirty="0">
                <a:solidFill>
                  <a:schemeClr val="tx1"/>
                </a:solidFill>
              </a:rPr>
              <a:t>water bottle &amp; home school reading book </a:t>
            </a:r>
          </a:p>
          <a:p>
            <a:r>
              <a:rPr lang="en-US" sz="2600" dirty="0">
                <a:solidFill>
                  <a:schemeClr val="tx1"/>
                </a:solidFill>
              </a:rPr>
              <a:t>Please ensure children have water in their bottle, not juice.</a:t>
            </a:r>
          </a:p>
          <a:p>
            <a:r>
              <a:rPr lang="en-US" sz="2600" dirty="0">
                <a:solidFill>
                  <a:schemeClr val="tx1"/>
                </a:solidFill>
              </a:rPr>
              <a:t>Break is mid morning and children are can bring in a snack – fruit, vegetables, cereal bar. Please try to reduce/avoid single-use plastic where possible. Crisps, chocolate or cake bars </a:t>
            </a:r>
            <a:r>
              <a:rPr lang="en-US" sz="2600" dirty="0" err="1">
                <a:solidFill>
                  <a:schemeClr val="tx1"/>
                </a:solidFill>
              </a:rPr>
              <a:t>etc</a:t>
            </a:r>
            <a:r>
              <a:rPr lang="en-US" sz="2600" dirty="0">
                <a:solidFill>
                  <a:schemeClr val="tx1"/>
                </a:solidFill>
              </a:rPr>
              <a:t> should </a:t>
            </a:r>
            <a:r>
              <a:rPr lang="en-US" sz="2600" b="1" dirty="0">
                <a:solidFill>
                  <a:schemeClr val="tx1"/>
                </a:solidFill>
              </a:rPr>
              <a:t>not</a:t>
            </a:r>
            <a:r>
              <a:rPr lang="en-US" sz="2600" dirty="0">
                <a:solidFill>
                  <a:schemeClr val="tx1"/>
                </a:solidFill>
              </a:rPr>
              <a:t> be eaten at breaktime. </a:t>
            </a:r>
          </a:p>
          <a:p>
            <a:r>
              <a:rPr lang="en-US" sz="2600" dirty="0">
                <a:solidFill>
                  <a:schemeClr val="tx1"/>
                </a:solidFill>
              </a:rPr>
              <a:t>Nothing with nuts in please: we are a nut-free school. </a:t>
            </a:r>
          </a:p>
          <a:p>
            <a:endParaRPr lang="en-US" sz="2600" dirty="0">
              <a:solidFill>
                <a:schemeClr val="bg1"/>
              </a:solidFill>
            </a:endParaRPr>
          </a:p>
        </p:txBody>
      </p:sp>
      <p:pic>
        <p:nvPicPr>
          <p:cNvPr id="1026" name="Picture 2" descr="Fruit Cartoon 800*876 transprent Png Free Download - Emoticon, Plant, Food.  - CleanPNG / Kiss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6651" y="5391448"/>
            <a:ext cx="961530" cy="10509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Picture 2" descr="Image result for water bottl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164" y="1634968"/>
            <a:ext cx="1082900" cy="1082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8806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477" y="98549"/>
            <a:ext cx="8534400" cy="1507067"/>
          </a:xfrm>
        </p:spPr>
        <p:txBody>
          <a:bodyPr/>
          <a:lstStyle/>
          <a:p>
            <a:r>
              <a:rPr lang="en-US" dirty="0"/>
              <a:t>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4153" y="286401"/>
            <a:ext cx="4911370" cy="1851722"/>
          </a:xfrm>
        </p:spPr>
        <p:txBody>
          <a:bodyPr>
            <a:noAutofit/>
          </a:bodyPr>
          <a:lstStyle/>
          <a:p>
            <a:pPr marL="0" indent="0">
              <a:buNone/>
            </a:pPr>
            <a:br>
              <a:rPr lang="en-US" sz="2400" dirty="0"/>
            </a:br>
            <a:endParaRPr lang="en-US" sz="2400" dirty="0"/>
          </a:p>
          <a:p>
            <a:r>
              <a:rPr lang="en-US" sz="2400" b="1" dirty="0">
                <a:solidFill>
                  <a:schemeClr val="tx1"/>
                </a:solidFill>
              </a:rPr>
              <a:t>PE days are Tuesday and Friday. PE days may change after half term. </a:t>
            </a:r>
            <a:br>
              <a:rPr lang="en-US" sz="2400" dirty="0">
                <a:solidFill>
                  <a:schemeClr val="bg1"/>
                </a:solidFill>
              </a:rPr>
            </a:b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2E62D5-6D21-DCE7-AC43-32E0B16D6C3B}"/>
              </a:ext>
            </a:extLst>
          </p:cNvPr>
          <p:cNvSpPr txBox="1"/>
          <p:nvPr/>
        </p:nvSpPr>
        <p:spPr>
          <a:xfrm>
            <a:off x="466477" y="1605616"/>
            <a:ext cx="587692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PE Kit</a:t>
            </a:r>
          </a:p>
          <a:p>
            <a:endParaRPr lang="en-GB" sz="2000" dirty="0"/>
          </a:p>
          <a:p>
            <a:r>
              <a:rPr lang="en-GB" sz="2000" dirty="0"/>
              <a:t>Black or navy plain (no logos) Tracksuit bottoms, joggers, leggings or shorts. Please check shorts are an appropriate length. </a:t>
            </a:r>
          </a:p>
          <a:p>
            <a:endParaRPr lang="en-GB" sz="2000" dirty="0"/>
          </a:p>
          <a:p>
            <a:r>
              <a:rPr lang="en-GB" sz="2000" dirty="0"/>
              <a:t>House colour school T shirt or plain white T shirt</a:t>
            </a:r>
          </a:p>
          <a:p>
            <a:endParaRPr lang="en-GB" sz="2000" dirty="0"/>
          </a:p>
          <a:p>
            <a:r>
              <a:rPr lang="en-GB" sz="2000" dirty="0"/>
              <a:t>Black or navy plain (no logos) hoodie or sweatshirt or tracksuit top. </a:t>
            </a:r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Trainers should be sports shoes, not fashion or casual trainers due to arch supports and better cushioned soles. </a:t>
            </a:r>
            <a:endParaRPr lang="en-GB" sz="2000" dirty="0">
              <a:ea typeface="Calibri"/>
              <a:cs typeface="Calibri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59B59B-DD0D-D419-EFA9-C2B8358BAE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227" y="2655525"/>
            <a:ext cx="4952785" cy="2777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71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455" y="2168872"/>
            <a:ext cx="670944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Reading expectations</a:t>
            </a:r>
          </a:p>
          <a:p>
            <a:endParaRPr lang="en-US" sz="2000" b="1" dirty="0"/>
          </a:p>
          <a:p>
            <a:r>
              <a:rPr lang="en-US" sz="2400" dirty="0"/>
              <a:t>Children are expected to read at home every night</a:t>
            </a:r>
            <a:endParaRPr lang="en-US" sz="2400" dirty="0">
              <a:ea typeface="Calibri"/>
              <a:cs typeface="Calibri"/>
            </a:endParaRPr>
          </a:p>
          <a:p>
            <a:endParaRPr lang="en-US" sz="2400" dirty="0"/>
          </a:p>
          <a:p>
            <a:r>
              <a:rPr lang="en-US" sz="2400" dirty="0"/>
              <a:t>Children need to have an age-appropriate reading book. Children will be supported by their class teacher choosing a book from our key stage 2 reading scheme. </a:t>
            </a:r>
            <a:endParaRPr lang="en-US" sz="2400" dirty="0">
              <a:ea typeface="Calibri"/>
              <a:cs typeface="Calibri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79178" y="470452"/>
            <a:ext cx="4164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+mj-lt"/>
              </a:rPr>
              <a:t>READING</a:t>
            </a:r>
            <a:endParaRPr lang="en-GB" sz="3600" dirty="0">
              <a:latin typeface="+mj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01F739-F0A8-5973-8A9E-03FD75FBC6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6789" y="1815548"/>
            <a:ext cx="3742368" cy="337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441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2C5820-9409-8176-FF33-EEF01B41A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10" y="140049"/>
            <a:ext cx="6477390" cy="57910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6AEE17-97C0-5129-D470-F27285572988}"/>
              </a:ext>
            </a:extLst>
          </p:cNvPr>
          <p:cNvSpPr txBox="1"/>
          <p:nvPr/>
        </p:nvSpPr>
        <p:spPr>
          <a:xfrm>
            <a:off x="6776720" y="140049"/>
            <a:ext cx="519176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Supporting your child.</a:t>
            </a:r>
          </a:p>
          <a:p>
            <a:r>
              <a:rPr lang="en-GB" dirty="0"/>
              <a:t>Model reading yourself including reading aloud. If you read aloud, it helps your child to hear what it should sound like when they read. </a:t>
            </a:r>
          </a:p>
          <a:p>
            <a:endParaRPr lang="en-GB" dirty="0"/>
          </a:p>
          <a:p>
            <a:r>
              <a:rPr lang="en-GB" dirty="0"/>
              <a:t>Read regularly with your child, even if they are confident, so you can discuss themes and plots within the book. </a:t>
            </a:r>
          </a:p>
          <a:p>
            <a:endParaRPr lang="en-GB" dirty="0"/>
          </a:p>
          <a:p>
            <a:r>
              <a:rPr lang="en-GB" dirty="0"/>
              <a:t>Discuss unfamiliar vocabulary and help your child use clues to work out possible meaning from the context.</a:t>
            </a:r>
          </a:p>
          <a:p>
            <a:endParaRPr lang="en-GB" dirty="0"/>
          </a:p>
          <a:p>
            <a:r>
              <a:rPr lang="en-GB" dirty="0"/>
              <a:t>Help them find precise evidence to support what they are talking about rather than vague comments or I like this character best because he/she is funny and stuff. </a:t>
            </a:r>
          </a:p>
          <a:p>
            <a:endParaRPr lang="en-GB" dirty="0"/>
          </a:p>
          <a:p>
            <a:r>
              <a:rPr lang="en-GB" dirty="0"/>
              <a:t>Encourage them to read often and help make it a habit.</a:t>
            </a:r>
          </a:p>
        </p:txBody>
      </p:sp>
    </p:spTree>
    <p:extLst>
      <p:ext uri="{BB962C8B-B14F-4D97-AF65-F5344CB8AC3E}">
        <p14:creationId xmlns:p14="http://schemas.microsoft.com/office/powerpoint/2010/main" val="4120261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0823" y="5870713"/>
            <a:ext cx="8534400" cy="717683"/>
          </a:xfrm>
        </p:spPr>
        <p:txBody>
          <a:bodyPr/>
          <a:lstStyle/>
          <a:p>
            <a:r>
              <a:rPr lang="en-US" dirty="0"/>
              <a:t>Homework</a:t>
            </a:r>
            <a:endParaRPr lang="en-GB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70FCDA7-3550-4706-EB0A-89A4516860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45" y="92765"/>
            <a:ext cx="10371146" cy="5671931"/>
          </a:xfrm>
        </p:spPr>
        <p:txBody>
          <a:bodyPr>
            <a:normAutofit fontScale="25000" lnSpcReduction="20000"/>
          </a:bodyPr>
          <a:lstStyle/>
          <a:p>
            <a:endParaRPr lang="en-GB" sz="8000" dirty="0">
              <a:solidFill>
                <a:schemeClr val="tx1"/>
              </a:solidFill>
            </a:endParaRPr>
          </a:p>
          <a:p>
            <a:endParaRPr lang="en-GB" sz="8000" dirty="0">
              <a:solidFill>
                <a:schemeClr val="tx1"/>
              </a:solidFill>
            </a:endParaRPr>
          </a:p>
          <a:p>
            <a:endParaRPr lang="en-GB" sz="8000" dirty="0">
              <a:solidFill>
                <a:schemeClr val="tx1"/>
              </a:solidFill>
            </a:endParaRPr>
          </a:p>
          <a:p>
            <a:endParaRPr lang="en-GB" sz="8000" dirty="0">
              <a:solidFill>
                <a:schemeClr val="tx1"/>
              </a:solidFill>
            </a:endParaRPr>
          </a:p>
          <a:p>
            <a:r>
              <a:rPr lang="en-GB" sz="8000" dirty="0">
                <a:solidFill>
                  <a:schemeClr val="tx1"/>
                </a:solidFill>
              </a:rPr>
              <a:t>📖 </a:t>
            </a:r>
            <a:r>
              <a:rPr lang="en-GB" sz="8000" b="1" dirty="0">
                <a:solidFill>
                  <a:schemeClr val="tx1"/>
                </a:solidFill>
              </a:rPr>
              <a:t>Reading</a:t>
            </a:r>
            <a:r>
              <a:rPr lang="en-GB" sz="8000" dirty="0">
                <a:solidFill>
                  <a:schemeClr val="tx1"/>
                </a:solidFill>
              </a:rPr>
              <a:t> – Reading every night helps build confidence, vocabulary and understanding. Strong reading skills support learning across the whole curriculum.</a:t>
            </a:r>
          </a:p>
          <a:p>
            <a:r>
              <a:rPr lang="en-GB" sz="8000" dirty="0">
                <a:solidFill>
                  <a:schemeClr val="tx1"/>
                </a:solidFill>
              </a:rPr>
              <a:t>🔤 </a:t>
            </a:r>
            <a:r>
              <a:rPr lang="en-GB" sz="8000" b="1" dirty="0">
                <a:solidFill>
                  <a:schemeClr val="tx1"/>
                </a:solidFill>
              </a:rPr>
              <a:t>Spelling</a:t>
            </a:r>
            <a:r>
              <a:rPr lang="en-GB" sz="8000" dirty="0">
                <a:solidFill>
                  <a:schemeClr val="tx1"/>
                </a:solidFill>
              </a:rPr>
              <a:t> – Regular practice helps children become more confident and accurate writers. A list of the spellings for the term, along with Year 3 and 4 statutory spellings and a reminder of the Year 1 and 2 common exception words will come out in your child’s homework book, along with ideas to support regular practise.</a:t>
            </a:r>
          </a:p>
          <a:p>
            <a:r>
              <a:rPr lang="en-GB" sz="8000" dirty="0">
                <a:solidFill>
                  <a:schemeClr val="tx1"/>
                </a:solidFill>
              </a:rPr>
              <a:t>✖️ </a:t>
            </a:r>
            <a:r>
              <a:rPr lang="en-GB" sz="8000" b="1" dirty="0">
                <a:solidFill>
                  <a:schemeClr val="tx1"/>
                </a:solidFill>
              </a:rPr>
              <a:t>Times Tables</a:t>
            </a:r>
            <a:r>
              <a:rPr lang="en-GB" sz="8000" dirty="0">
                <a:solidFill>
                  <a:schemeClr val="tx1"/>
                </a:solidFill>
              </a:rPr>
              <a:t> – Quick recall of times tables supports fluency and confidence across maths. </a:t>
            </a:r>
            <a:r>
              <a:rPr lang="en-GB" sz="8000" b="1" dirty="0">
                <a:solidFill>
                  <a:schemeClr val="tx1"/>
                </a:solidFill>
              </a:rPr>
              <a:t>Year 4 children will also complete the Multiplication Tables Check in the summer term, further details to follow. </a:t>
            </a:r>
            <a:r>
              <a:rPr lang="en-GB" sz="8000" dirty="0">
                <a:solidFill>
                  <a:schemeClr val="tx1"/>
                </a:solidFill>
              </a:rPr>
              <a:t>Homework will also include some ideas to practise key numeracy skills with website links if you prefer.</a:t>
            </a:r>
          </a:p>
          <a:p>
            <a:r>
              <a:rPr lang="en-GB" sz="8000" b="1" dirty="0">
                <a:solidFill>
                  <a:schemeClr val="tx1"/>
                </a:solidFill>
              </a:rPr>
              <a:t>Times Tables Practice:</a:t>
            </a:r>
            <a:br>
              <a:rPr lang="en-GB" sz="8000" dirty="0">
                <a:solidFill>
                  <a:schemeClr val="tx1"/>
                </a:solidFill>
              </a:rPr>
            </a:br>
            <a:r>
              <a:rPr lang="en-GB" sz="8000" dirty="0">
                <a:solidFill>
                  <a:schemeClr val="tx1"/>
                </a:solidFill>
              </a:rPr>
              <a:t>Children will use </a:t>
            </a:r>
            <a:r>
              <a:rPr lang="en-GB" sz="8000" b="1" dirty="0">
                <a:solidFill>
                  <a:schemeClr val="tx1"/>
                </a:solidFill>
              </a:rPr>
              <a:t>TimesTables.co.uk</a:t>
            </a:r>
            <a:r>
              <a:rPr lang="en-GB" sz="8000" dirty="0">
                <a:solidFill>
                  <a:schemeClr val="tx1"/>
                </a:solidFill>
              </a:rPr>
              <a:t> to practise through a range of games. They will be shown how to log in and use the platform. Login details will be sent home in homework books.</a:t>
            </a:r>
          </a:p>
          <a:p>
            <a:r>
              <a:rPr lang="en-GB" sz="9600" b="1" dirty="0">
                <a:solidFill>
                  <a:schemeClr val="tx1"/>
                </a:solidFill>
              </a:rPr>
              <a:t>Please return Homework books to class Monday 19th October so that we can record progress so far and stick in homework tasks for Autumn 2.</a:t>
            </a:r>
            <a:endParaRPr lang="en-GB" sz="32000" b="1" dirty="0">
              <a:solidFill>
                <a:schemeClr val="tx1"/>
              </a:solidFill>
            </a:endParaRPr>
          </a:p>
          <a:p>
            <a:endParaRPr lang="en-GB" sz="8000" dirty="0">
              <a:solidFill>
                <a:schemeClr val="tx1"/>
              </a:solidFill>
            </a:endParaRPr>
          </a:p>
          <a:p>
            <a:endParaRPr lang="en-GB" sz="8000" dirty="0">
              <a:solidFill>
                <a:schemeClr val="tx1"/>
              </a:solidFill>
            </a:endParaRPr>
          </a:p>
          <a:p>
            <a:endParaRPr lang="en-GB" sz="6200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980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1453" y="0"/>
            <a:ext cx="8001000" cy="951722"/>
          </a:xfrm>
        </p:spPr>
        <p:txBody>
          <a:bodyPr>
            <a:normAutofit/>
          </a:bodyPr>
          <a:lstStyle/>
          <a:p>
            <a:r>
              <a:rPr lang="en-US" dirty="0"/>
              <a:t>Collective worship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06931" y="669455"/>
            <a:ext cx="10795518" cy="68018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800" dirty="0">
              <a:solidFill>
                <a:schemeClr val="bg1"/>
              </a:solidFill>
            </a:endParaRPr>
          </a:p>
          <a:p>
            <a:r>
              <a:rPr lang="en-US" sz="2400" dirty="0"/>
              <a:t>These have a weekly focus</a:t>
            </a:r>
          </a:p>
          <a:p>
            <a:endParaRPr lang="en-US" sz="2400" dirty="0"/>
          </a:p>
          <a:p>
            <a:r>
              <a:rPr lang="en-US" sz="2400" dirty="0"/>
              <a:t>Mondays: Whole School Worship led by </a:t>
            </a:r>
            <a:r>
              <a:rPr lang="en-US" sz="2400" dirty="0" err="1"/>
              <a:t>Mr</a:t>
            </a:r>
            <a:r>
              <a:rPr lang="en-US" sz="2400" dirty="0"/>
              <a:t> McPherson</a:t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/>
              <a:t>Tuesdays: Church Worship led by Rev Margaret</a:t>
            </a:r>
          </a:p>
          <a:p>
            <a:endParaRPr lang="en-US" sz="2400" dirty="0"/>
          </a:p>
          <a:p>
            <a:r>
              <a:rPr lang="en-US" sz="2400" dirty="0"/>
              <a:t>Wednesdays: Singing Worship</a:t>
            </a:r>
          </a:p>
          <a:p>
            <a:endParaRPr lang="en-US" sz="2400" dirty="0"/>
          </a:p>
          <a:p>
            <a:r>
              <a:rPr lang="en-US" sz="2400" dirty="0"/>
              <a:t>Thursdays: Class Worship led by class teachers</a:t>
            </a:r>
          </a:p>
          <a:p>
            <a:endParaRPr lang="en-US" sz="2400" dirty="0"/>
          </a:p>
          <a:p>
            <a:r>
              <a:rPr lang="en-US" sz="2400" dirty="0"/>
              <a:t>Fridays: Celebration Worship for the whole school </a:t>
            </a:r>
          </a:p>
          <a:p>
            <a:endParaRPr lang="en-US" sz="2400" dirty="0"/>
          </a:p>
          <a:p>
            <a:r>
              <a:rPr lang="en-US" sz="2000" b="1" dirty="0"/>
              <a:t>Café assemblies will happen 3 x a year for each class – please check the newsletter and communications for when these are. Our first class assembly will be a reading assembly where you will have an opportunity to come into school and read with your child.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08957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860" y="111224"/>
            <a:ext cx="8686177" cy="572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130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96815" y="5979943"/>
            <a:ext cx="6849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SCHOOL DEVELOPMENT</a:t>
            </a:r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0127" y="276083"/>
            <a:ext cx="6020322" cy="3276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720" y="3767925"/>
            <a:ext cx="1144493" cy="22120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2386" y="3734438"/>
            <a:ext cx="1118872" cy="21911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9925" y="3759490"/>
            <a:ext cx="1163715" cy="22137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76501" y="3767925"/>
            <a:ext cx="1155127" cy="22120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B1B68B-C0C6-A1A3-B14D-BA780A5373E0}"/>
              </a:ext>
            </a:extLst>
          </p:cNvPr>
          <p:cNvSpPr txBox="1"/>
          <p:nvPr/>
        </p:nvSpPr>
        <p:spPr>
          <a:xfrm>
            <a:off x="228601" y="221702"/>
            <a:ext cx="203692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Our e</a:t>
            </a:r>
            <a:r>
              <a:rPr lang="en-GB" baseline="0" dirty="0"/>
              <a:t>mphasis is on children ‘making a positive difference in our world’</a:t>
            </a:r>
          </a:p>
          <a:p>
            <a:r>
              <a:rPr lang="en-GB" baseline="0" dirty="0"/>
              <a:t>Our values are LOVE, PERSEVERANCE, RESPECT and FLOURISHING COMMUNITY</a:t>
            </a:r>
          </a:p>
          <a:p>
            <a:r>
              <a:rPr lang="en-GB" baseline="0" dirty="0"/>
              <a:t>One value as a focus per long term, with FLOURISHING COMMUNITY woven through everything we do.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930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3465" y="1595021"/>
            <a:ext cx="1066506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We’re looking forward to sharing our love of learning with you.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This will be through: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galleries on our class website pages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Newsletters with photos and news 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on the school website.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aseline="0" dirty="0">
                <a:latin typeface="Century Gothic" panose="020B0502020202020204"/>
              </a:rPr>
              <a:t>Admin newsletters</a:t>
            </a:r>
            <a:r>
              <a:rPr lang="en-US" sz="2400" dirty="0">
                <a:latin typeface="Century Gothic" panose="020B0502020202020204"/>
              </a:rPr>
              <a:t> and messages.</a:t>
            </a:r>
            <a:r>
              <a:rPr lang="en-US" sz="2400" baseline="0" dirty="0">
                <a:latin typeface="Century Gothic" panose="020B0502020202020204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latin typeface="Century Gothic" panose="020B0502020202020204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Instagram posts with photos of exciting learning opportunities in school.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4885" y="298346"/>
            <a:ext cx="9539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CELEBRATING LEARNING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3011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CA9AC1-D7EB-58BC-DEA7-B58074F7B6FD}"/>
              </a:ext>
            </a:extLst>
          </p:cNvPr>
          <p:cNvSpPr txBox="1"/>
          <p:nvPr/>
        </p:nvSpPr>
        <p:spPr>
          <a:xfrm>
            <a:off x="742122" y="622852"/>
            <a:ext cx="66923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Any questions?</a:t>
            </a:r>
          </a:p>
          <a:p>
            <a:endParaRPr lang="en-US" sz="2800" dirty="0"/>
          </a:p>
          <a:p>
            <a:r>
              <a:rPr lang="en-US" sz="2800" dirty="0"/>
              <a:t>If there is something you would like to discuss confidentially, please remain at the end of the presentation for a brief chat, or we could make an appointment to discuss anything further.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0567406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4764</TotalTime>
  <Words>1217</Words>
  <Application>Microsoft Office PowerPoint</Application>
  <PresentationFormat>Widescreen</PresentationFormat>
  <Paragraphs>126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Calibri</vt:lpstr>
      <vt:lpstr>Century Gothic</vt:lpstr>
      <vt:lpstr>Lucida Handwriting</vt:lpstr>
      <vt:lpstr>Trebuchet MS</vt:lpstr>
      <vt:lpstr>Wingdings</vt:lpstr>
      <vt:lpstr>Wingdings 3</vt:lpstr>
      <vt:lpstr>Slice</vt:lpstr>
      <vt:lpstr> Meet the teacher</vt:lpstr>
      <vt:lpstr>PowerPoint Presentation</vt:lpstr>
      <vt:lpstr>PowerPoint Presentation</vt:lpstr>
      <vt:lpstr>Daily Routines</vt:lpstr>
      <vt:lpstr>PE</vt:lpstr>
      <vt:lpstr>PowerPoint Presentation</vt:lpstr>
      <vt:lpstr>PowerPoint Presentation</vt:lpstr>
      <vt:lpstr>Homework</vt:lpstr>
      <vt:lpstr>Collective worship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XXXX Class Meet the teacher</dc:title>
  <dc:creator>9313128 headteacher.3128</dc:creator>
  <cp:lastModifiedBy>Sarah Prior</cp:lastModifiedBy>
  <cp:revision>172</cp:revision>
  <dcterms:created xsi:type="dcterms:W3CDTF">2020-09-06T15:27:06Z</dcterms:created>
  <dcterms:modified xsi:type="dcterms:W3CDTF">2026-09-15T15:36:22Z</dcterms:modified>
</cp:coreProperties>
</file>