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D959F5-8DED-EF5C-D389-DC9DCDAEF200}" v="42" dt="2025-07-02T15:35:11.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54" d="100"/>
          <a:sy n="154" d="100"/>
        </p:scale>
        <p:origin x="-1386" y="-37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A1A27781-F07F-4200-B7D7-8784F3FF91E7}" type="datetimeFigureOut">
              <a:rPr lang="en-GB" smtClean="0"/>
              <a:t>10/09/2026</a:t>
            </a:fld>
            <a:endParaRPr lang="en-GB"/>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38540DE2-2259-4C6E-AD0D-A999B3FFDE0D}" type="slidenum">
              <a:rPr lang="en-GB" smtClean="0"/>
              <a:t>‹#›</a:t>
            </a:fld>
            <a:endParaRPr lang="en-GB"/>
          </a:p>
        </p:txBody>
      </p:sp>
    </p:spTree>
    <p:extLst>
      <p:ext uri="{BB962C8B-B14F-4D97-AF65-F5344CB8AC3E}">
        <p14:creationId xmlns:p14="http://schemas.microsoft.com/office/powerpoint/2010/main" val="3140756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540DE2-2259-4C6E-AD0D-A999B3FFDE0D}" type="slidenum">
              <a:rPr lang="en-GB" smtClean="0"/>
              <a:t>1</a:t>
            </a:fld>
            <a:endParaRPr lang="en-GB"/>
          </a:p>
        </p:txBody>
      </p:sp>
    </p:spTree>
    <p:extLst>
      <p:ext uri="{BB962C8B-B14F-4D97-AF65-F5344CB8AC3E}">
        <p14:creationId xmlns:p14="http://schemas.microsoft.com/office/powerpoint/2010/main" val="3424519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3AE4DE7-7F8A-4FF9-8E17-4EB95647ECFE}"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762012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697829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E4DE7-7F8A-4FF9-8E17-4EB95647ECFE}"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1887408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3AE4DE7-7F8A-4FF9-8E17-4EB95647ECFE}"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529513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3AE4DE7-7F8A-4FF9-8E17-4EB95647ECFE}"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599999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3AE4DE7-7F8A-4FF9-8E17-4EB95647ECFE}"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97531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AE4DE7-7F8A-4FF9-8E17-4EB95647ECFE}"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7410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AE4DE7-7F8A-4FF9-8E17-4EB95647ECFE}"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931292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AE4DE7-7F8A-4FF9-8E17-4EB95647ECFE}"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994897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105585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1198978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AE4DE7-7F8A-4FF9-8E17-4EB95647ECFE}" type="datetimeFigureOut">
              <a:rPr lang="en-GB" smtClean="0"/>
              <a:t>10/09/2026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EB9F9C-00DD-456E-BFB0-3D184BCC10DD}" type="slidenum">
              <a:rPr lang="en-GB" smtClean="0"/>
              <a:t>‹#›</a:t>
            </a:fld>
            <a:endParaRPr lang="en-GB"/>
          </a:p>
        </p:txBody>
      </p:sp>
    </p:spTree>
    <p:extLst>
      <p:ext uri="{BB962C8B-B14F-4D97-AF65-F5344CB8AC3E}">
        <p14:creationId xmlns:p14="http://schemas.microsoft.com/office/powerpoint/2010/main" val="10526336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2D3692A2-2089-469E-85F5-99870EEDF311}"/>
              </a:ext>
            </a:extLst>
          </p:cNvPr>
          <p:cNvSpPr/>
          <p:nvPr/>
        </p:nvSpPr>
        <p:spPr>
          <a:xfrm>
            <a:off x="119162" y="5072185"/>
            <a:ext cx="1933902" cy="1685624"/>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4" name="Rectangle: Diagonal Corners Rounded 3">
            <a:extLst>
              <a:ext uri="{FF2B5EF4-FFF2-40B4-BE49-F238E27FC236}">
                <a16:creationId xmlns:a16="http://schemas.microsoft.com/office/drawing/2014/main" id="{B62656C7-FA13-4C84-97F1-4787E0C107DE}"/>
              </a:ext>
            </a:extLst>
          </p:cNvPr>
          <p:cNvSpPr/>
          <p:nvPr/>
        </p:nvSpPr>
        <p:spPr>
          <a:xfrm>
            <a:off x="4339114" y="230521"/>
            <a:ext cx="5365443" cy="238513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5" name="Rectangle: Diagonal Corners Rounded 4">
            <a:extLst>
              <a:ext uri="{FF2B5EF4-FFF2-40B4-BE49-F238E27FC236}">
                <a16:creationId xmlns:a16="http://schemas.microsoft.com/office/drawing/2014/main" id="{03E8DE4E-A95E-483A-A699-EABB5AA1488B}"/>
              </a:ext>
            </a:extLst>
          </p:cNvPr>
          <p:cNvSpPr/>
          <p:nvPr/>
        </p:nvSpPr>
        <p:spPr>
          <a:xfrm>
            <a:off x="128499" y="153427"/>
            <a:ext cx="2077432" cy="1019210"/>
          </a:xfrm>
          <a:prstGeom prst="round2Diag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6" name="Rectangle: Diagonal Corners Rounded 5">
            <a:extLst>
              <a:ext uri="{FF2B5EF4-FFF2-40B4-BE49-F238E27FC236}">
                <a16:creationId xmlns:a16="http://schemas.microsoft.com/office/drawing/2014/main" id="{4787B26A-CAFA-4122-9581-3993AFD111D0}"/>
              </a:ext>
            </a:extLst>
          </p:cNvPr>
          <p:cNvSpPr/>
          <p:nvPr/>
        </p:nvSpPr>
        <p:spPr>
          <a:xfrm>
            <a:off x="149162" y="1247227"/>
            <a:ext cx="1972687" cy="375104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8" name="Rectangle: Diagonal Corners Rounded 7">
            <a:extLst>
              <a:ext uri="{FF2B5EF4-FFF2-40B4-BE49-F238E27FC236}">
                <a16:creationId xmlns:a16="http://schemas.microsoft.com/office/drawing/2014/main" id="{8238F6DB-F444-4881-B025-A9E420DFE549}"/>
              </a:ext>
            </a:extLst>
          </p:cNvPr>
          <p:cNvSpPr/>
          <p:nvPr/>
        </p:nvSpPr>
        <p:spPr>
          <a:xfrm>
            <a:off x="4339114" y="2689264"/>
            <a:ext cx="2641815" cy="1327512"/>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pic>
        <p:nvPicPr>
          <p:cNvPr id="20" name="Picture 19">
            <a:extLst>
              <a:ext uri="{FF2B5EF4-FFF2-40B4-BE49-F238E27FC236}">
                <a16:creationId xmlns:a16="http://schemas.microsoft.com/office/drawing/2014/main" id="{F2EC4A2F-C5DE-4CCC-8DB2-59F9D9C3A23E}"/>
              </a:ext>
            </a:extLst>
          </p:cNvPr>
          <p:cNvPicPr>
            <a:picLocks noChangeAspect="1"/>
          </p:cNvPicPr>
          <p:nvPr/>
        </p:nvPicPr>
        <p:blipFill>
          <a:blip r:embed="rId3"/>
          <a:stretch>
            <a:fillRect/>
          </a:stretch>
        </p:blipFill>
        <p:spPr>
          <a:xfrm>
            <a:off x="2218164" y="1731339"/>
            <a:ext cx="1971465" cy="5026469"/>
          </a:xfrm>
          <a:prstGeom prst="rect">
            <a:avLst/>
          </a:prstGeom>
        </p:spPr>
      </p:pic>
      <p:pic>
        <p:nvPicPr>
          <p:cNvPr id="26" name="Picture 25">
            <a:extLst>
              <a:ext uri="{FF2B5EF4-FFF2-40B4-BE49-F238E27FC236}">
                <a16:creationId xmlns:a16="http://schemas.microsoft.com/office/drawing/2014/main" id="{6BCBEE75-4041-4AEF-9595-72ECCC1E6E08}"/>
              </a:ext>
            </a:extLst>
          </p:cNvPr>
          <p:cNvPicPr>
            <a:picLocks noChangeAspect="1"/>
          </p:cNvPicPr>
          <p:nvPr/>
        </p:nvPicPr>
        <p:blipFill>
          <a:blip r:embed="rId4"/>
          <a:stretch>
            <a:fillRect/>
          </a:stretch>
        </p:blipFill>
        <p:spPr>
          <a:xfrm>
            <a:off x="4294230" y="5544202"/>
            <a:ext cx="2640178" cy="1213607"/>
          </a:xfrm>
          <a:prstGeom prst="rect">
            <a:avLst/>
          </a:prstGeom>
        </p:spPr>
      </p:pic>
      <p:pic>
        <p:nvPicPr>
          <p:cNvPr id="27" name="Picture 26">
            <a:extLst>
              <a:ext uri="{FF2B5EF4-FFF2-40B4-BE49-F238E27FC236}">
                <a16:creationId xmlns:a16="http://schemas.microsoft.com/office/drawing/2014/main" id="{C951014B-E3ED-466A-AF6F-22D18013E9D4}"/>
              </a:ext>
            </a:extLst>
          </p:cNvPr>
          <p:cNvPicPr>
            <a:picLocks noChangeAspect="1"/>
          </p:cNvPicPr>
          <p:nvPr/>
        </p:nvPicPr>
        <p:blipFill>
          <a:blip r:embed="rId4"/>
          <a:stretch>
            <a:fillRect/>
          </a:stretch>
        </p:blipFill>
        <p:spPr>
          <a:xfrm>
            <a:off x="7099508" y="5501211"/>
            <a:ext cx="2573287" cy="1197744"/>
          </a:xfrm>
          <a:prstGeom prst="rect">
            <a:avLst/>
          </a:prstGeom>
        </p:spPr>
      </p:pic>
      <p:sp>
        <p:nvSpPr>
          <p:cNvPr id="32" name="Rectangle: Diagonal Corners Rounded 31">
            <a:extLst>
              <a:ext uri="{FF2B5EF4-FFF2-40B4-BE49-F238E27FC236}">
                <a16:creationId xmlns:a16="http://schemas.microsoft.com/office/drawing/2014/main" id="{636DECAC-2F18-46A6-ADDE-660CB269DD6E}"/>
              </a:ext>
            </a:extLst>
          </p:cNvPr>
          <p:cNvSpPr/>
          <p:nvPr/>
        </p:nvSpPr>
        <p:spPr>
          <a:xfrm>
            <a:off x="8385908" y="357528"/>
            <a:ext cx="1217008" cy="262217"/>
          </a:xfrm>
          <a:prstGeom prst="round2Diag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33" name="TextBox 32">
            <a:extLst>
              <a:ext uri="{FF2B5EF4-FFF2-40B4-BE49-F238E27FC236}">
                <a16:creationId xmlns:a16="http://schemas.microsoft.com/office/drawing/2014/main" id="{ECCC7A50-1E51-417D-BBDA-7AF9CE5175D3}"/>
              </a:ext>
            </a:extLst>
          </p:cNvPr>
          <p:cNvSpPr txBox="1"/>
          <p:nvPr/>
        </p:nvSpPr>
        <p:spPr>
          <a:xfrm>
            <a:off x="8126361" y="352299"/>
            <a:ext cx="1504630" cy="243143"/>
          </a:xfrm>
          <a:prstGeom prst="rect">
            <a:avLst/>
          </a:prstGeom>
          <a:noFill/>
        </p:spPr>
        <p:txBody>
          <a:bodyPr wrap="square" rtlCol="0">
            <a:spAutoFit/>
          </a:bodyPr>
          <a:lstStyle/>
          <a:p>
            <a:pPr algn="r"/>
            <a:r>
              <a:rPr lang="en-US" sz="980" b="1">
                <a:solidFill>
                  <a:schemeClr val="bg1"/>
                </a:solidFill>
              </a:rPr>
              <a:t>TOPIC &amp; SCIENCE</a:t>
            </a:r>
            <a:endParaRPr lang="en-GB" sz="980" b="1">
              <a:solidFill>
                <a:schemeClr val="bg1"/>
              </a:solidFill>
            </a:endParaRPr>
          </a:p>
        </p:txBody>
      </p:sp>
      <p:sp>
        <p:nvSpPr>
          <p:cNvPr id="34" name="Rectangle: Diagonal Corners Rounded 33">
            <a:extLst>
              <a:ext uri="{FF2B5EF4-FFF2-40B4-BE49-F238E27FC236}">
                <a16:creationId xmlns:a16="http://schemas.microsoft.com/office/drawing/2014/main" id="{8A26E71E-1D93-4303-BFF3-A5F608277CDC}"/>
              </a:ext>
            </a:extLst>
          </p:cNvPr>
          <p:cNvSpPr/>
          <p:nvPr/>
        </p:nvSpPr>
        <p:spPr>
          <a:xfrm>
            <a:off x="1084481" y="1330902"/>
            <a:ext cx="948840" cy="250070"/>
          </a:xfrm>
          <a:prstGeom prst="round2Diag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35" name="TextBox 34">
            <a:extLst>
              <a:ext uri="{FF2B5EF4-FFF2-40B4-BE49-F238E27FC236}">
                <a16:creationId xmlns:a16="http://schemas.microsoft.com/office/drawing/2014/main" id="{7327A914-7E4B-4A78-A7A8-2B183988055F}"/>
              </a:ext>
            </a:extLst>
          </p:cNvPr>
          <p:cNvSpPr txBox="1"/>
          <p:nvPr/>
        </p:nvSpPr>
        <p:spPr>
          <a:xfrm>
            <a:off x="1214002" y="1332806"/>
            <a:ext cx="835200" cy="242374"/>
          </a:xfrm>
          <a:prstGeom prst="rect">
            <a:avLst/>
          </a:prstGeom>
          <a:noFill/>
        </p:spPr>
        <p:txBody>
          <a:bodyPr wrap="square" rtlCol="0">
            <a:spAutoFit/>
          </a:bodyPr>
          <a:lstStyle/>
          <a:p>
            <a:pPr algn="r"/>
            <a:r>
              <a:rPr lang="en-US" sz="975" b="1">
                <a:solidFill>
                  <a:schemeClr val="bg1"/>
                </a:solidFill>
              </a:rPr>
              <a:t>ENGLISH</a:t>
            </a:r>
            <a:endParaRPr lang="en-GB" sz="975" b="1">
              <a:solidFill>
                <a:schemeClr val="bg1"/>
              </a:solidFill>
            </a:endParaRPr>
          </a:p>
        </p:txBody>
      </p:sp>
      <p:pic>
        <p:nvPicPr>
          <p:cNvPr id="36" name="Picture 35">
            <a:extLst>
              <a:ext uri="{FF2B5EF4-FFF2-40B4-BE49-F238E27FC236}">
                <a16:creationId xmlns:a16="http://schemas.microsoft.com/office/drawing/2014/main" id="{8EFB4DA6-B0C8-40A0-9658-92E67EE644EC}"/>
              </a:ext>
            </a:extLst>
          </p:cNvPr>
          <p:cNvPicPr>
            <a:picLocks noChangeAspect="1"/>
          </p:cNvPicPr>
          <p:nvPr/>
        </p:nvPicPr>
        <p:blipFill>
          <a:blip r:embed="rId5"/>
          <a:stretch>
            <a:fillRect/>
          </a:stretch>
        </p:blipFill>
        <p:spPr>
          <a:xfrm>
            <a:off x="2992281" y="1794844"/>
            <a:ext cx="1153316" cy="247671"/>
          </a:xfrm>
          <a:prstGeom prst="rect">
            <a:avLst/>
          </a:prstGeom>
        </p:spPr>
      </p:pic>
      <p:pic>
        <p:nvPicPr>
          <p:cNvPr id="37" name="Picture 36">
            <a:extLst>
              <a:ext uri="{FF2B5EF4-FFF2-40B4-BE49-F238E27FC236}">
                <a16:creationId xmlns:a16="http://schemas.microsoft.com/office/drawing/2014/main" id="{F6A906BF-7CD9-49CF-8AE7-148C4AD7B79C}"/>
              </a:ext>
            </a:extLst>
          </p:cNvPr>
          <p:cNvPicPr>
            <a:picLocks noChangeAspect="1"/>
          </p:cNvPicPr>
          <p:nvPr/>
        </p:nvPicPr>
        <p:blipFill>
          <a:blip r:embed="rId5"/>
          <a:stretch>
            <a:fillRect/>
          </a:stretch>
        </p:blipFill>
        <p:spPr>
          <a:xfrm>
            <a:off x="6420209" y="2728969"/>
            <a:ext cx="491743" cy="247671"/>
          </a:xfrm>
          <a:prstGeom prst="rect">
            <a:avLst/>
          </a:prstGeom>
        </p:spPr>
      </p:pic>
      <p:sp>
        <p:nvSpPr>
          <p:cNvPr id="40" name="TextBox 39">
            <a:extLst>
              <a:ext uri="{FF2B5EF4-FFF2-40B4-BE49-F238E27FC236}">
                <a16:creationId xmlns:a16="http://schemas.microsoft.com/office/drawing/2014/main" id="{939B9080-EA0F-45A5-8BB1-C668E8DF89F6}"/>
              </a:ext>
            </a:extLst>
          </p:cNvPr>
          <p:cNvSpPr txBox="1"/>
          <p:nvPr/>
        </p:nvSpPr>
        <p:spPr>
          <a:xfrm>
            <a:off x="251239" y="5150988"/>
            <a:ext cx="1735126" cy="242374"/>
          </a:xfrm>
          <a:prstGeom prst="rect">
            <a:avLst/>
          </a:prstGeom>
          <a:solidFill>
            <a:schemeClr val="accent1">
              <a:lumMod val="75000"/>
            </a:schemeClr>
          </a:solidFill>
        </p:spPr>
        <p:txBody>
          <a:bodyPr wrap="square" rtlCol="0">
            <a:spAutoFit/>
          </a:bodyPr>
          <a:lstStyle/>
          <a:p>
            <a:pPr algn="r"/>
            <a:r>
              <a:rPr lang="en-US" sz="975" b="1">
                <a:solidFill>
                  <a:schemeClr val="bg1"/>
                </a:solidFill>
              </a:rPr>
              <a:t>CURRICULUM ENRICHMENT</a:t>
            </a:r>
            <a:endParaRPr lang="en-GB" sz="975" b="1">
              <a:solidFill>
                <a:schemeClr val="bg1"/>
              </a:solidFill>
            </a:endParaRPr>
          </a:p>
        </p:txBody>
      </p:sp>
      <p:sp>
        <p:nvSpPr>
          <p:cNvPr id="42" name="TextBox 41">
            <a:extLst>
              <a:ext uri="{FF2B5EF4-FFF2-40B4-BE49-F238E27FC236}">
                <a16:creationId xmlns:a16="http://schemas.microsoft.com/office/drawing/2014/main" id="{9835012C-E248-476E-98E5-B0FBE0B6D680}"/>
              </a:ext>
            </a:extLst>
          </p:cNvPr>
          <p:cNvSpPr txBox="1"/>
          <p:nvPr/>
        </p:nvSpPr>
        <p:spPr>
          <a:xfrm>
            <a:off x="6588609" y="2727308"/>
            <a:ext cx="337546" cy="242374"/>
          </a:xfrm>
          <a:prstGeom prst="rect">
            <a:avLst/>
          </a:prstGeom>
          <a:noFill/>
        </p:spPr>
        <p:txBody>
          <a:bodyPr wrap="square" rtlCol="0">
            <a:spAutoFit/>
          </a:bodyPr>
          <a:lstStyle/>
          <a:p>
            <a:pPr algn="r"/>
            <a:r>
              <a:rPr lang="en-US" sz="975" b="1">
                <a:solidFill>
                  <a:schemeClr val="bg1"/>
                </a:solidFill>
              </a:rPr>
              <a:t>RE</a:t>
            </a:r>
            <a:endParaRPr lang="en-GB" sz="975" b="1">
              <a:solidFill>
                <a:schemeClr val="bg1"/>
              </a:solidFill>
            </a:endParaRPr>
          </a:p>
        </p:txBody>
      </p:sp>
      <p:pic>
        <p:nvPicPr>
          <p:cNvPr id="45" name="Picture 44">
            <a:extLst>
              <a:ext uri="{FF2B5EF4-FFF2-40B4-BE49-F238E27FC236}">
                <a16:creationId xmlns:a16="http://schemas.microsoft.com/office/drawing/2014/main" id="{3BB634BC-D462-4225-B115-407652B2E1B8}"/>
              </a:ext>
            </a:extLst>
          </p:cNvPr>
          <p:cNvPicPr>
            <a:picLocks noChangeAspect="1"/>
          </p:cNvPicPr>
          <p:nvPr/>
        </p:nvPicPr>
        <p:blipFill>
          <a:blip r:embed="rId6"/>
          <a:stretch>
            <a:fillRect/>
          </a:stretch>
        </p:blipFill>
        <p:spPr>
          <a:xfrm>
            <a:off x="7017294" y="2691988"/>
            <a:ext cx="2640178" cy="1324788"/>
          </a:xfrm>
          <a:prstGeom prst="rect">
            <a:avLst/>
          </a:prstGeom>
        </p:spPr>
      </p:pic>
      <p:pic>
        <p:nvPicPr>
          <p:cNvPr id="46" name="Picture 45">
            <a:extLst>
              <a:ext uri="{FF2B5EF4-FFF2-40B4-BE49-F238E27FC236}">
                <a16:creationId xmlns:a16="http://schemas.microsoft.com/office/drawing/2014/main" id="{5DC5DDA9-A636-4BE7-84D3-B19CF2D44610}"/>
              </a:ext>
            </a:extLst>
          </p:cNvPr>
          <p:cNvPicPr>
            <a:picLocks noChangeAspect="1"/>
          </p:cNvPicPr>
          <p:nvPr/>
        </p:nvPicPr>
        <p:blipFill>
          <a:blip r:embed="rId6"/>
          <a:stretch>
            <a:fillRect/>
          </a:stretch>
        </p:blipFill>
        <p:spPr>
          <a:xfrm>
            <a:off x="7047354" y="4090386"/>
            <a:ext cx="2640178" cy="1348565"/>
          </a:xfrm>
          <a:prstGeom prst="rect">
            <a:avLst/>
          </a:prstGeom>
        </p:spPr>
      </p:pic>
      <p:pic>
        <p:nvPicPr>
          <p:cNvPr id="47" name="Picture 46">
            <a:extLst>
              <a:ext uri="{FF2B5EF4-FFF2-40B4-BE49-F238E27FC236}">
                <a16:creationId xmlns:a16="http://schemas.microsoft.com/office/drawing/2014/main" id="{1FF63C65-25F3-4093-8A43-71E537B06E3C}"/>
              </a:ext>
            </a:extLst>
          </p:cNvPr>
          <p:cNvPicPr>
            <a:picLocks noChangeAspect="1"/>
          </p:cNvPicPr>
          <p:nvPr/>
        </p:nvPicPr>
        <p:blipFill>
          <a:blip r:embed="rId6"/>
          <a:stretch>
            <a:fillRect/>
          </a:stretch>
        </p:blipFill>
        <p:spPr>
          <a:xfrm>
            <a:off x="4303862" y="4090386"/>
            <a:ext cx="2640178" cy="1393325"/>
          </a:xfrm>
          <a:prstGeom prst="rect">
            <a:avLst/>
          </a:prstGeom>
        </p:spPr>
      </p:pic>
      <p:pic>
        <p:nvPicPr>
          <p:cNvPr id="48" name="Picture 47">
            <a:extLst>
              <a:ext uri="{FF2B5EF4-FFF2-40B4-BE49-F238E27FC236}">
                <a16:creationId xmlns:a16="http://schemas.microsoft.com/office/drawing/2014/main" id="{9DFE1AE1-408D-4885-8082-7D2320A7DE21}"/>
              </a:ext>
            </a:extLst>
          </p:cNvPr>
          <p:cNvPicPr>
            <a:picLocks noChangeAspect="1"/>
          </p:cNvPicPr>
          <p:nvPr/>
        </p:nvPicPr>
        <p:blipFill>
          <a:blip r:embed="rId7"/>
          <a:stretch>
            <a:fillRect/>
          </a:stretch>
        </p:blipFill>
        <p:spPr>
          <a:xfrm>
            <a:off x="9016626" y="2732069"/>
            <a:ext cx="614365" cy="247671"/>
          </a:xfrm>
          <a:prstGeom prst="rect">
            <a:avLst/>
          </a:prstGeom>
        </p:spPr>
      </p:pic>
      <p:pic>
        <p:nvPicPr>
          <p:cNvPr id="49" name="Picture 48">
            <a:extLst>
              <a:ext uri="{FF2B5EF4-FFF2-40B4-BE49-F238E27FC236}">
                <a16:creationId xmlns:a16="http://schemas.microsoft.com/office/drawing/2014/main" id="{8F4BF5C8-3A52-4F28-8165-9AE94547153B}"/>
              </a:ext>
            </a:extLst>
          </p:cNvPr>
          <p:cNvPicPr>
            <a:picLocks noChangeAspect="1"/>
          </p:cNvPicPr>
          <p:nvPr/>
        </p:nvPicPr>
        <p:blipFill>
          <a:blip r:embed="rId7"/>
          <a:stretch>
            <a:fillRect/>
          </a:stretch>
        </p:blipFill>
        <p:spPr>
          <a:xfrm>
            <a:off x="5204460" y="4134364"/>
            <a:ext cx="1721695" cy="247671"/>
          </a:xfrm>
          <a:prstGeom prst="rect">
            <a:avLst/>
          </a:prstGeom>
        </p:spPr>
      </p:pic>
      <p:pic>
        <p:nvPicPr>
          <p:cNvPr id="50" name="Picture 49">
            <a:extLst>
              <a:ext uri="{FF2B5EF4-FFF2-40B4-BE49-F238E27FC236}">
                <a16:creationId xmlns:a16="http://schemas.microsoft.com/office/drawing/2014/main" id="{27ECBFFA-F669-4F09-BD38-553487A6CB8D}"/>
              </a:ext>
            </a:extLst>
          </p:cNvPr>
          <p:cNvPicPr>
            <a:picLocks noChangeAspect="1"/>
          </p:cNvPicPr>
          <p:nvPr/>
        </p:nvPicPr>
        <p:blipFill>
          <a:blip r:embed="rId7"/>
          <a:stretch>
            <a:fillRect/>
          </a:stretch>
        </p:blipFill>
        <p:spPr>
          <a:xfrm>
            <a:off x="8900566" y="4147349"/>
            <a:ext cx="736615" cy="247671"/>
          </a:xfrm>
          <a:prstGeom prst="rect">
            <a:avLst/>
          </a:prstGeom>
        </p:spPr>
      </p:pic>
      <p:sp>
        <p:nvSpPr>
          <p:cNvPr id="56" name="TextBox 55">
            <a:extLst>
              <a:ext uri="{FF2B5EF4-FFF2-40B4-BE49-F238E27FC236}">
                <a16:creationId xmlns:a16="http://schemas.microsoft.com/office/drawing/2014/main" id="{5921C644-530F-4FE5-98B1-21D2AAF1AC42}"/>
              </a:ext>
            </a:extLst>
          </p:cNvPr>
          <p:cNvSpPr txBox="1"/>
          <p:nvPr/>
        </p:nvSpPr>
        <p:spPr>
          <a:xfrm>
            <a:off x="9150911" y="2732726"/>
            <a:ext cx="495343" cy="242374"/>
          </a:xfrm>
          <a:prstGeom prst="rect">
            <a:avLst/>
          </a:prstGeom>
          <a:noFill/>
        </p:spPr>
        <p:txBody>
          <a:bodyPr wrap="square" rtlCol="0">
            <a:spAutoFit/>
          </a:bodyPr>
          <a:lstStyle/>
          <a:p>
            <a:pPr algn="r"/>
            <a:r>
              <a:rPr lang="en-US" sz="975" b="1">
                <a:solidFill>
                  <a:schemeClr val="bg1"/>
                </a:solidFill>
              </a:rPr>
              <a:t>PSHE</a:t>
            </a:r>
            <a:endParaRPr lang="en-GB" sz="975" b="1">
              <a:solidFill>
                <a:schemeClr val="bg1"/>
              </a:solidFill>
            </a:endParaRPr>
          </a:p>
        </p:txBody>
      </p:sp>
      <p:sp>
        <p:nvSpPr>
          <p:cNvPr id="57" name="TextBox 56">
            <a:extLst>
              <a:ext uri="{FF2B5EF4-FFF2-40B4-BE49-F238E27FC236}">
                <a16:creationId xmlns:a16="http://schemas.microsoft.com/office/drawing/2014/main" id="{49D3F9CA-546A-4034-B270-D0BA958BE1F5}"/>
              </a:ext>
            </a:extLst>
          </p:cNvPr>
          <p:cNvSpPr txBox="1"/>
          <p:nvPr/>
        </p:nvSpPr>
        <p:spPr>
          <a:xfrm>
            <a:off x="8996225" y="4152646"/>
            <a:ext cx="676570" cy="242374"/>
          </a:xfrm>
          <a:prstGeom prst="rect">
            <a:avLst/>
          </a:prstGeom>
          <a:noFill/>
        </p:spPr>
        <p:txBody>
          <a:bodyPr wrap="square" rtlCol="0">
            <a:spAutoFit/>
          </a:bodyPr>
          <a:lstStyle/>
          <a:p>
            <a:pPr algn="r"/>
            <a:r>
              <a:rPr lang="en-US" sz="975" b="1">
                <a:solidFill>
                  <a:schemeClr val="bg1"/>
                </a:solidFill>
              </a:rPr>
              <a:t>MUSIC</a:t>
            </a:r>
            <a:endParaRPr lang="en-GB" sz="975" b="1">
              <a:solidFill>
                <a:schemeClr val="bg1"/>
              </a:solidFill>
            </a:endParaRPr>
          </a:p>
        </p:txBody>
      </p:sp>
      <p:sp>
        <p:nvSpPr>
          <p:cNvPr id="58" name="TextBox 57">
            <a:extLst>
              <a:ext uri="{FF2B5EF4-FFF2-40B4-BE49-F238E27FC236}">
                <a16:creationId xmlns:a16="http://schemas.microsoft.com/office/drawing/2014/main" id="{B956333B-4BA1-458A-B1BB-1B8CA983E209}"/>
              </a:ext>
            </a:extLst>
          </p:cNvPr>
          <p:cNvSpPr txBox="1"/>
          <p:nvPr/>
        </p:nvSpPr>
        <p:spPr>
          <a:xfrm>
            <a:off x="5318760" y="4134364"/>
            <a:ext cx="1662111" cy="242374"/>
          </a:xfrm>
          <a:prstGeom prst="rect">
            <a:avLst/>
          </a:prstGeom>
          <a:noFill/>
        </p:spPr>
        <p:txBody>
          <a:bodyPr wrap="square" rtlCol="0">
            <a:spAutoFit/>
          </a:bodyPr>
          <a:lstStyle/>
          <a:p>
            <a:pPr algn="r"/>
            <a:r>
              <a:rPr lang="en-US" sz="975" b="1">
                <a:solidFill>
                  <a:schemeClr val="bg1"/>
                </a:solidFill>
              </a:rPr>
              <a:t>E-SAFETY &amp; COMPUTING</a:t>
            </a:r>
            <a:endParaRPr lang="en-GB" sz="975" b="1">
              <a:solidFill>
                <a:schemeClr val="bg1"/>
              </a:solidFill>
            </a:endParaRPr>
          </a:p>
        </p:txBody>
      </p:sp>
      <p:grpSp>
        <p:nvGrpSpPr>
          <p:cNvPr id="69" name="Group 68">
            <a:extLst>
              <a:ext uri="{FF2B5EF4-FFF2-40B4-BE49-F238E27FC236}">
                <a16:creationId xmlns:a16="http://schemas.microsoft.com/office/drawing/2014/main" id="{33D8120D-B23D-4EE5-B1BB-7816F9DB0E53}"/>
              </a:ext>
            </a:extLst>
          </p:cNvPr>
          <p:cNvGrpSpPr/>
          <p:nvPr/>
        </p:nvGrpSpPr>
        <p:grpSpPr>
          <a:xfrm>
            <a:off x="7294946" y="5596454"/>
            <a:ext cx="2330560" cy="546451"/>
            <a:chOff x="6741091" y="5129445"/>
            <a:chExt cx="453848" cy="492011"/>
          </a:xfrm>
        </p:grpSpPr>
        <p:pic>
          <p:nvPicPr>
            <p:cNvPr id="53" name="Picture 52">
              <a:extLst>
                <a:ext uri="{FF2B5EF4-FFF2-40B4-BE49-F238E27FC236}">
                  <a16:creationId xmlns:a16="http://schemas.microsoft.com/office/drawing/2014/main" id="{015F822E-177B-40F4-803D-9B9EA0D0A4D9}"/>
                </a:ext>
              </a:extLst>
            </p:cNvPr>
            <p:cNvPicPr>
              <a:picLocks noChangeAspect="1"/>
            </p:cNvPicPr>
            <p:nvPr/>
          </p:nvPicPr>
          <p:blipFill>
            <a:blip r:embed="rId7"/>
            <a:stretch>
              <a:fillRect/>
            </a:stretch>
          </p:blipFill>
          <p:spPr>
            <a:xfrm>
              <a:off x="6741091" y="5141757"/>
              <a:ext cx="444607" cy="247671"/>
            </a:xfrm>
            <a:prstGeom prst="rect">
              <a:avLst/>
            </a:prstGeom>
          </p:spPr>
        </p:pic>
        <p:sp>
          <p:nvSpPr>
            <p:cNvPr id="62" name="TextBox 61">
              <a:extLst>
                <a:ext uri="{FF2B5EF4-FFF2-40B4-BE49-F238E27FC236}">
                  <a16:creationId xmlns:a16="http://schemas.microsoft.com/office/drawing/2014/main" id="{A287CF4E-642A-49F1-82DF-DF4EB3CB9267}"/>
                </a:ext>
              </a:extLst>
            </p:cNvPr>
            <p:cNvSpPr txBox="1"/>
            <p:nvPr/>
          </p:nvSpPr>
          <p:spPr>
            <a:xfrm>
              <a:off x="6834742" y="5129445"/>
              <a:ext cx="360197" cy="492011"/>
            </a:xfrm>
            <a:prstGeom prst="rect">
              <a:avLst/>
            </a:prstGeom>
            <a:noFill/>
          </p:spPr>
          <p:txBody>
            <a:bodyPr wrap="square" rtlCol="0">
              <a:spAutoFit/>
            </a:bodyPr>
            <a:lstStyle/>
            <a:p>
              <a:pPr algn="r"/>
              <a:r>
                <a:rPr lang="en-US" sz="975" b="1">
                  <a:solidFill>
                    <a:schemeClr val="bg1"/>
                  </a:solidFill>
                </a:rPr>
                <a:t>PE &amp; OUTDOOR LEARNING</a:t>
              </a:r>
              <a:endParaRPr lang="en-GB" sz="975" b="1">
                <a:solidFill>
                  <a:schemeClr val="bg1"/>
                </a:solidFill>
              </a:endParaRPr>
            </a:p>
          </p:txBody>
        </p:sp>
      </p:grpSp>
      <p:sp>
        <p:nvSpPr>
          <p:cNvPr id="65" name="TextBox 64">
            <a:extLst>
              <a:ext uri="{FF2B5EF4-FFF2-40B4-BE49-F238E27FC236}">
                <a16:creationId xmlns:a16="http://schemas.microsoft.com/office/drawing/2014/main" id="{0A374F86-175C-47D0-8C78-B1351CAA25B7}"/>
              </a:ext>
            </a:extLst>
          </p:cNvPr>
          <p:cNvSpPr txBox="1"/>
          <p:nvPr/>
        </p:nvSpPr>
        <p:spPr>
          <a:xfrm>
            <a:off x="127532" y="219373"/>
            <a:ext cx="1947529" cy="1092607"/>
          </a:xfrm>
          <a:prstGeom prst="rect">
            <a:avLst/>
          </a:prstGeom>
          <a:noFill/>
        </p:spPr>
        <p:txBody>
          <a:bodyPr wrap="square" rtlCol="0">
            <a:spAutoFit/>
          </a:bodyPr>
          <a:lstStyle/>
          <a:p>
            <a:pPr algn="ctr"/>
            <a:r>
              <a:rPr lang="en-US" sz="1625" b="1" dirty="0" smtClean="0">
                <a:solidFill>
                  <a:schemeClr val="bg1"/>
                </a:solidFill>
              </a:rPr>
              <a:t>Hedgehog Class</a:t>
            </a:r>
            <a:endParaRPr lang="en-US" sz="1625" b="1" dirty="0">
              <a:solidFill>
                <a:schemeClr val="bg1"/>
              </a:solidFill>
            </a:endParaRPr>
          </a:p>
          <a:p>
            <a:pPr algn="ctr"/>
            <a:r>
              <a:rPr lang="en-US" sz="1625" b="1" dirty="0" smtClean="0">
                <a:solidFill>
                  <a:schemeClr val="bg1"/>
                </a:solidFill>
              </a:rPr>
              <a:t>Year 2</a:t>
            </a:r>
            <a:endParaRPr lang="en-US" sz="1625" b="1" dirty="0">
              <a:solidFill>
                <a:schemeClr val="bg1"/>
              </a:solidFill>
            </a:endParaRPr>
          </a:p>
          <a:p>
            <a:pPr algn="ctr"/>
            <a:r>
              <a:rPr lang="en-US" sz="1625" b="1" dirty="0">
                <a:solidFill>
                  <a:schemeClr val="bg1"/>
                </a:solidFill>
              </a:rPr>
              <a:t>Autumn Term 2025 </a:t>
            </a:r>
          </a:p>
          <a:p>
            <a:pPr algn="ctr"/>
            <a:endParaRPr lang="en-US" sz="1625" b="1" dirty="0">
              <a:solidFill>
                <a:schemeClr val="bg1"/>
              </a:solidFill>
            </a:endParaRPr>
          </a:p>
        </p:txBody>
      </p:sp>
      <p:grpSp>
        <p:nvGrpSpPr>
          <p:cNvPr id="68" name="Group 67">
            <a:extLst>
              <a:ext uri="{FF2B5EF4-FFF2-40B4-BE49-F238E27FC236}">
                <a16:creationId xmlns:a16="http://schemas.microsoft.com/office/drawing/2014/main" id="{D09C919F-C3BB-4ED5-84D6-BD51CEED735E}"/>
              </a:ext>
            </a:extLst>
          </p:cNvPr>
          <p:cNvGrpSpPr/>
          <p:nvPr/>
        </p:nvGrpSpPr>
        <p:grpSpPr>
          <a:xfrm>
            <a:off x="5906900" y="5629582"/>
            <a:ext cx="952586" cy="418283"/>
            <a:chOff x="4187242" y="5129445"/>
            <a:chExt cx="516051" cy="384721"/>
          </a:xfrm>
        </p:grpSpPr>
        <p:pic>
          <p:nvPicPr>
            <p:cNvPr id="66" name="Picture 65">
              <a:extLst>
                <a:ext uri="{FF2B5EF4-FFF2-40B4-BE49-F238E27FC236}">
                  <a16:creationId xmlns:a16="http://schemas.microsoft.com/office/drawing/2014/main" id="{94A54CD9-AA80-4B8A-9321-8144278466AF}"/>
                </a:ext>
              </a:extLst>
            </p:cNvPr>
            <p:cNvPicPr>
              <a:picLocks noChangeAspect="1"/>
            </p:cNvPicPr>
            <p:nvPr/>
          </p:nvPicPr>
          <p:blipFill>
            <a:blip r:embed="rId7"/>
            <a:stretch>
              <a:fillRect/>
            </a:stretch>
          </p:blipFill>
          <p:spPr>
            <a:xfrm>
              <a:off x="4200828" y="5131605"/>
              <a:ext cx="502465" cy="247671"/>
            </a:xfrm>
            <a:prstGeom prst="rect">
              <a:avLst/>
            </a:prstGeom>
          </p:spPr>
        </p:pic>
        <p:sp>
          <p:nvSpPr>
            <p:cNvPr id="67" name="TextBox 66">
              <a:extLst>
                <a:ext uri="{FF2B5EF4-FFF2-40B4-BE49-F238E27FC236}">
                  <a16:creationId xmlns:a16="http://schemas.microsoft.com/office/drawing/2014/main" id="{326F14C9-7F9E-4247-B96F-D35BC629E865}"/>
                </a:ext>
              </a:extLst>
            </p:cNvPr>
            <p:cNvSpPr txBox="1"/>
            <p:nvPr/>
          </p:nvSpPr>
          <p:spPr>
            <a:xfrm>
              <a:off x="4187242" y="5129445"/>
              <a:ext cx="511431" cy="384721"/>
            </a:xfrm>
            <a:prstGeom prst="rect">
              <a:avLst/>
            </a:prstGeom>
            <a:noFill/>
          </p:spPr>
          <p:txBody>
            <a:bodyPr wrap="square" lIns="91440" tIns="45720" rIns="91440" bIns="45720" rtlCol="0" anchor="t">
              <a:spAutoFit/>
            </a:bodyPr>
            <a:lstStyle/>
            <a:p>
              <a:pPr algn="r"/>
              <a:r>
                <a:rPr lang="en-US" sz="950" b="1">
                  <a:solidFill>
                    <a:schemeClr val="bg1"/>
                  </a:solidFill>
                </a:rPr>
                <a:t>ART &amp; DT</a:t>
              </a:r>
              <a:endParaRPr lang="en-GB" sz="975" b="1">
                <a:solidFill>
                  <a:schemeClr val="bg1"/>
                </a:solidFill>
              </a:endParaRPr>
            </a:p>
          </p:txBody>
        </p:sp>
      </p:grpSp>
      <p:sp>
        <p:nvSpPr>
          <p:cNvPr id="41" name="TextBox 40">
            <a:extLst>
              <a:ext uri="{FF2B5EF4-FFF2-40B4-BE49-F238E27FC236}">
                <a16:creationId xmlns:a16="http://schemas.microsoft.com/office/drawing/2014/main" id="{4D855731-983B-4A04-AF5D-C6417EFFC79A}"/>
              </a:ext>
            </a:extLst>
          </p:cNvPr>
          <p:cNvSpPr txBox="1"/>
          <p:nvPr/>
        </p:nvSpPr>
        <p:spPr>
          <a:xfrm>
            <a:off x="4406791" y="715329"/>
            <a:ext cx="5266004" cy="1800493"/>
          </a:xfrm>
          <a:prstGeom prst="rect">
            <a:avLst/>
          </a:prstGeom>
          <a:noFill/>
        </p:spPr>
        <p:txBody>
          <a:bodyPr wrap="square" lIns="91440" tIns="45720" rIns="91440" bIns="45720" rtlCol="0" anchor="t">
            <a:spAutoFit/>
          </a:bodyPr>
          <a:lstStyle/>
          <a:p>
            <a:r>
              <a:rPr lang="en-US" sz="900" dirty="0"/>
              <a:t>In </a:t>
            </a:r>
            <a:r>
              <a:rPr lang="en-US" sz="900" b="1" dirty="0"/>
              <a:t>History , </a:t>
            </a:r>
            <a:r>
              <a:rPr lang="en-US" sz="900" dirty="0"/>
              <a:t>we will be learning </a:t>
            </a:r>
            <a:r>
              <a:rPr lang="en-US" sz="900" dirty="0" smtClean="0"/>
              <a:t>about The Battle of Hastings. We will find out why the battle took place as well as using the Bayeux Tapestry to retell the story.  Then we will find out why castles were built and the different types of castles.</a:t>
            </a:r>
            <a:endParaRPr lang="en-US" sz="900" dirty="0"/>
          </a:p>
          <a:p>
            <a:endParaRPr lang="en-US" sz="900" dirty="0"/>
          </a:p>
          <a:p>
            <a:r>
              <a:rPr lang="en-US" sz="900" dirty="0" smtClean="0"/>
              <a:t>In </a:t>
            </a:r>
            <a:r>
              <a:rPr lang="en-US" sz="900" b="1" dirty="0" smtClean="0"/>
              <a:t>Science</a:t>
            </a:r>
            <a:r>
              <a:rPr lang="en-US" sz="900" dirty="0" smtClean="0"/>
              <a:t>, we will learn about materials. We will </a:t>
            </a:r>
            <a:r>
              <a:rPr lang="en-GB" sz="900" dirty="0"/>
              <a:t>identify and compare the suitability of a variety of everyday materials, including wood, metal, plastic, glass, brick, rock, paper and cardboard for particular uses.</a:t>
            </a:r>
            <a:br>
              <a:rPr lang="en-GB" sz="900" dirty="0"/>
            </a:br>
            <a:r>
              <a:rPr lang="en-GB" sz="900" dirty="0" smtClean="0"/>
              <a:t>We will plan </a:t>
            </a:r>
            <a:r>
              <a:rPr lang="en-GB" sz="900" dirty="0"/>
              <a:t>and carry out simple comparative </a:t>
            </a:r>
            <a:r>
              <a:rPr lang="en-GB" sz="900" dirty="0" smtClean="0"/>
              <a:t>tests and use </a:t>
            </a:r>
            <a:r>
              <a:rPr lang="en-GB" sz="900" dirty="0"/>
              <a:t>observations and ideas to suggest answers to </a:t>
            </a:r>
            <a:r>
              <a:rPr lang="en-GB" sz="900" dirty="0" smtClean="0"/>
              <a:t>questions.</a:t>
            </a:r>
            <a:r>
              <a:rPr lang="en-GB" sz="900" dirty="0"/>
              <a:t/>
            </a:r>
            <a:br>
              <a:rPr lang="en-GB" sz="900" dirty="0"/>
            </a:br>
            <a:endParaRPr lang="en-US" sz="900" dirty="0"/>
          </a:p>
          <a:p>
            <a:endParaRPr lang="en-US" sz="1000" dirty="0"/>
          </a:p>
          <a:p>
            <a:endParaRPr lang="en-US" sz="1000" dirty="0"/>
          </a:p>
          <a:p>
            <a:endParaRPr lang="en-US" sz="1000" dirty="0"/>
          </a:p>
        </p:txBody>
      </p:sp>
      <p:sp>
        <p:nvSpPr>
          <p:cNvPr id="43" name="TextBox 42">
            <a:extLst>
              <a:ext uri="{FF2B5EF4-FFF2-40B4-BE49-F238E27FC236}">
                <a16:creationId xmlns:a16="http://schemas.microsoft.com/office/drawing/2014/main" id="{B9A5C11F-27CE-418B-A534-338F374AE5E0}"/>
              </a:ext>
            </a:extLst>
          </p:cNvPr>
          <p:cNvSpPr txBox="1"/>
          <p:nvPr/>
        </p:nvSpPr>
        <p:spPr>
          <a:xfrm>
            <a:off x="4401760" y="2993635"/>
            <a:ext cx="2458914" cy="784830"/>
          </a:xfrm>
          <a:prstGeom prst="rect">
            <a:avLst/>
          </a:prstGeom>
          <a:noFill/>
        </p:spPr>
        <p:txBody>
          <a:bodyPr wrap="square" rtlCol="0">
            <a:spAutoFit/>
          </a:bodyPr>
          <a:lstStyle/>
          <a:p>
            <a:r>
              <a:rPr lang="en-US" sz="900" b="1" dirty="0">
                <a:solidFill>
                  <a:srgbClr val="000000"/>
                </a:solidFill>
              </a:rPr>
              <a:t>Islam: Belief and Practice </a:t>
            </a:r>
            <a:r>
              <a:rPr lang="en-US" sz="900" dirty="0">
                <a:solidFill>
                  <a:srgbClr val="000000"/>
                </a:solidFill>
              </a:rPr>
              <a:t> </a:t>
            </a:r>
            <a:br>
              <a:rPr lang="en-US" sz="900" dirty="0">
                <a:solidFill>
                  <a:srgbClr val="000000"/>
                </a:solidFill>
              </a:rPr>
            </a:br>
            <a:r>
              <a:rPr lang="en-US" sz="900" dirty="0">
                <a:solidFill>
                  <a:srgbClr val="000000"/>
                </a:solidFill>
              </a:rPr>
              <a:t>Does praying at regular intervals help a Muslim in his/ her everyday life? </a:t>
            </a:r>
            <a:br>
              <a:rPr lang="en-US" sz="900" dirty="0">
                <a:solidFill>
                  <a:srgbClr val="000000"/>
                </a:solidFill>
              </a:rPr>
            </a:br>
            <a:r>
              <a:rPr lang="en-US" sz="900" b="1" dirty="0">
                <a:solidFill>
                  <a:srgbClr val="000000"/>
                </a:solidFill>
              </a:rPr>
              <a:t>Incarnation (UC)</a:t>
            </a:r>
            <a:r>
              <a:rPr lang="en-US" sz="900" dirty="0">
                <a:solidFill>
                  <a:srgbClr val="000000"/>
                </a:solidFill>
              </a:rPr>
              <a:t> </a:t>
            </a:r>
            <a:br>
              <a:rPr lang="en-US" sz="900" dirty="0">
                <a:solidFill>
                  <a:srgbClr val="000000"/>
                </a:solidFill>
              </a:rPr>
            </a:br>
            <a:r>
              <a:rPr lang="en-US" sz="900" dirty="0">
                <a:solidFill>
                  <a:srgbClr val="000000"/>
                </a:solidFill>
              </a:rPr>
              <a:t>Why does Christmas matter to Christians? </a:t>
            </a:r>
            <a:endParaRPr lang="en-GB" sz="900" dirty="0">
              <a:solidFill>
                <a:srgbClr val="000000"/>
              </a:solidFill>
            </a:endParaRPr>
          </a:p>
        </p:txBody>
      </p:sp>
      <p:sp>
        <p:nvSpPr>
          <p:cNvPr id="59" name="TextBox 58">
            <a:extLst>
              <a:ext uri="{FF2B5EF4-FFF2-40B4-BE49-F238E27FC236}">
                <a16:creationId xmlns:a16="http://schemas.microsoft.com/office/drawing/2014/main" id="{3719C5D5-BCFD-4481-8355-E3B750002573}"/>
              </a:ext>
            </a:extLst>
          </p:cNvPr>
          <p:cNvSpPr txBox="1"/>
          <p:nvPr/>
        </p:nvSpPr>
        <p:spPr>
          <a:xfrm>
            <a:off x="4394493" y="4429097"/>
            <a:ext cx="2458915" cy="938719"/>
          </a:xfrm>
          <a:prstGeom prst="rect">
            <a:avLst/>
          </a:prstGeom>
          <a:noFill/>
        </p:spPr>
        <p:txBody>
          <a:bodyPr wrap="square" rtlCol="0">
            <a:spAutoFit/>
          </a:bodyPr>
          <a:lstStyle/>
          <a:p>
            <a:r>
              <a:rPr lang="en-US" sz="1000" dirty="0" smtClean="0"/>
              <a:t>In </a:t>
            </a:r>
            <a:r>
              <a:rPr lang="en-US" sz="1000" b="1" dirty="0" smtClean="0"/>
              <a:t>Computing </a:t>
            </a:r>
            <a:r>
              <a:rPr lang="en-US" sz="900" dirty="0" smtClean="0"/>
              <a:t>we will</a:t>
            </a:r>
            <a:r>
              <a:rPr lang="en-GB" sz="900" dirty="0" smtClean="0"/>
              <a:t> </a:t>
            </a:r>
            <a:r>
              <a:rPr lang="en-GB" sz="900" dirty="0"/>
              <a:t>understand what information technology (IT) is and begin to identify examples</a:t>
            </a:r>
            <a:r>
              <a:rPr lang="en-GB" sz="900" dirty="0" smtClean="0"/>
              <a:t>. We will also explain </a:t>
            </a:r>
            <a:r>
              <a:rPr lang="en-GB" sz="900" dirty="0"/>
              <a:t>the importance of using IT </a:t>
            </a:r>
            <a:r>
              <a:rPr lang="en-GB" sz="900" dirty="0" smtClean="0"/>
              <a:t>responsibly.</a:t>
            </a:r>
            <a:r>
              <a:rPr lang="en-US" sz="900" dirty="0" smtClean="0"/>
              <a:t> Then we will learn how to take photographs as well as how to use tools to edit them. </a:t>
            </a:r>
            <a:endParaRPr lang="en-US" sz="900" dirty="0"/>
          </a:p>
        </p:txBody>
      </p:sp>
      <p:sp>
        <p:nvSpPr>
          <p:cNvPr id="61" name="TextBox 60">
            <a:extLst>
              <a:ext uri="{FF2B5EF4-FFF2-40B4-BE49-F238E27FC236}">
                <a16:creationId xmlns:a16="http://schemas.microsoft.com/office/drawing/2014/main" id="{CBD3B849-548D-4343-BA5C-09BD53FCC753}"/>
              </a:ext>
            </a:extLst>
          </p:cNvPr>
          <p:cNvSpPr txBox="1"/>
          <p:nvPr/>
        </p:nvSpPr>
        <p:spPr>
          <a:xfrm>
            <a:off x="7200932" y="5523122"/>
            <a:ext cx="2173120" cy="1077218"/>
          </a:xfrm>
          <a:prstGeom prst="rect">
            <a:avLst/>
          </a:prstGeom>
          <a:noFill/>
        </p:spPr>
        <p:txBody>
          <a:bodyPr wrap="square" lIns="91440" tIns="45720" rIns="91440" bIns="45720" rtlCol="0" anchor="t">
            <a:spAutoFit/>
          </a:bodyPr>
          <a:lstStyle/>
          <a:p>
            <a:pPr lvl="0"/>
            <a:endParaRPr lang="en-US" sz="1000" b="1" dirty="0">
              <a:solidFill>
                <a:prstClr val="black"/>
              </a:solidFill>
            </a:endParaRPr>
          </a:p>
          <a:p>
            <a:pPr lvl="0"/>
            <a:endParaRPr lang="en-US" sz="1000" b="1" dirty="0" smtClean="0">
              <a:solidFill>
                <a:prstClr val="black"/>
              </a:solidFill>
            </a:endParaRPr>
          </a:p>
          <a:p>
            <a:pPr lvl="0"/>
            <a:r>
              <a:rPr lang="en-US" sz="1000" b="1" dirty="0" smtClean="0">
                <a:solidFill>
                  <a:prstClr val="black"/>
                </a:solidFill>
              </a:rPr>
              <a:t>Hockey</a:t>
            </a:r>
          </a:p>
          <a:p>
            <a:pPr lvl="0"/>
            <a:r>
              <a:rPr lang="en-US" sz="800" dirty="0">
                <a:solidFill>
                  <a:prstClr val="black"/>
                </a:solidFill>
                <a:cs typeface="Calibri"/>
              </a:rPr>
              <a:t>We will be learning how to dribble, pass, shoot and tackle in hockey and football. We will begin to take part in small sided games. </a:t>
            </a:r>
            <a:endParaRPr lang="en-US" sz="800" dirty="0">
              <a:solidFill>
                <a:prstClr val="black"/>
              </a:solidFill>
              <a:highlight>
                <a:srgbClr val="FFFF00"/>
              </a:highlight>
              <a:cs typeface="Calibri"/>
            </a:endParaRPr>
          </a:p>
          <a:p>
            <a:pPr lvl="0"/>
            <a:endParaRPr lang="en-US" sz="1000" b="1" dirty="0">
              <a:solidFill>
                <a:prstClr val="black"/>
              </a:solidFill>
            </a:endParaRPr>
          </a:p>
        </p:txBody>
      </p:sp>
      <p:sp>
        <p:nvSpPr>
          <p:cNvPr id="71" name="TextBox 70">
            <a:extLst>
              <a:ext uri="{FF2B5EF4-FFF2-40B4-BE49-F238E27FC236}">
                <a16:creationId xmlns:a16="http://schemas.microsoft.com/office/drawing/2014/main" id="{5492B5FF-90D4-45DE-9E1D-F1CD484B243D}"/>
              </a:ext>
            </a:extLst>
          </p:cNvPr>
          <p:cNvSpPr txBox="1"/>
          <p:nvPr/>
        </p:nvSpPr>
        <p:spPr>
          <a:xfrm>
            <a:off x="144006" y="1830123"/>
            <a:ext cx="2086465" cy="2462213"/>
          </a:xfrm>
          <a:prstGeom prst="rect">
            <a:avLst/>
          </a:prstGeom>
          <a:noFill/>
        </p:spPr>
        <p:txBody>
          <a:bodyPr wrap="square" rtlCol="0">
            <a:spAutoFit/>
          </a:bodyPr>
          <a:lstStyle/>
          <a:p>
            <a:r>
              <a:rPr lang="en-US" sz="900" dirty="0"/>
              <a:t/>
            </a:r>
            <a:br>
              <a:rPr lang="en-US" sz="900" dirty="0"/>
            </a:br>
            <a:r>
              <a:rPr lang="en-US" sz="900" b="1" dirty="0"/>
              <a:t>Class text</a:t>
            </a:r>
            <a:r>
              <a:rPr lang="en-US" sz="900" b="1" dirty="0" smtClean="0"/>
              <a:t>: Tell Me a Dragon</a:t>
            </a:r>
          </a:p>
          <a:p>
            <a:r>
              <a:rPr lang="en-US" sz="900" b="1" dirty="0"/>
              <a:t> </a:t>
            </a:r>
            <a:r>
              <a:rPr lang="en-US" sz="900" b="1" dirty="0" smtClean="0"/>
              <a:t>                   George and the Dragon</a:t>
            </a:r>
            <a:endParaRPr lang="en-US" sz="900" b="1" dirty="0"/>
          </a:p>
          <a:p>
            <a:endParaRPr lang="en-US" sz="900" dirty="0"/>
          </a:p>
          <a:p>
            <a:r>
              <a:rPr lang="en-US" sz="900" b="1" dirty="0" smtClean="0"/>
              <a:t>Character Descriptions</a:t>
            </a:r>
            <a:r>
              <a:rPr lang="en-US" sz="900" dirty="0" smtClean="0"/>
              <a:t>: We will learn about nouns, verbs and adjectives. We will then write a character description about a dragon.</a:t>
            </a:r>
            <a:endParaRPr lang="en-US" sz="900" dirty="0"/>
          </a:p>
          <a:p>
            <a:r>
              <a:rPr lang="en-US" sz="900" b="1" dirty="0"/>
              <a:t>Explanation </a:t>
            </a:r>
            <a:r>
              <a:rPr lang="en-US" sz="900" b="1" dirty="0" smtClean="0"/>
              <a:t>Text</a:t>
            </a:r>
            <a:r>
              <a:rPr lang="en-US" sz="900" b="1" dirty="0"/>
              <a:t>: </a:t>
            </a:r>
            <a:r>
              <a:rPr lang="en-US" sz="900" dirty="0" smtClean="0"/>
              <a:t>We will also look at explanation texts and explain how to look after a dragon.</a:t>
            </a:r>
          </a:p>
          <a:p>
            <a:r>
              <a:rPr lang="en-US" sz="900" b="1" dirty="0" smtClean="0"/>
              <a:t>Traditional Stories</a:t>
            </a:r>
            <a:r>
              <a:rPr lang="en-US" sz="900" dirty="0" smtClean="0"/>
              <a:t>: We will write our own versions of George and the Dragon.</a:t>
            </a:r>
          </a:p>
          <a:p>
            <a:r>
              <a:rPr lang="en-US" sz="900" b="1" dirty="0" smtClean="0"/>
              <a:t>Persuasive Texts: </a:t>
            </a:r>
            <a:r>
              <a:rPr lang="en-US" sz="900" dirty="0" smtClean="0"/>
              <a:t>We will to persuade people to visit Oxford Castle. </a:t>
            </a:r>
            <a:endParaRPr lang="en-US" sz="900" b="1" dirty="0" smtClean="0"/>
          </a:p>
          <a:p>
            <a:endParaRPr lang="en-US" sz="900" dirty="0"/>
          </a:p>
          <a:p>
            <a:endParaRPr lang="en-US" sz="1000" dirty="0"/>
          </a:p>
        </p:txBody>
      </p:sp>
      <p:sp>
        <p:nvSpPr>
          <p:cNvPr id="72" name="TextBox 71">
            <a:extLst>
              <a:ext uri="{FF2B5EF4-FFF2-40B4-BE49-F238E27FC236}">
                <a16:creationId xmlns:a16="http://schemas.microsoft.com/office/drawing/2014/main" id="{4A93261E-2FB7-40C5-9705-60C67096CB12}"/>
              </a:ext>
            </a:extLst>
          </p:cNvPr>
          <p:cNvSpPr txBox="1"/>
          <p:nvPr/>
        </p:nvSpPr>
        <p:spPr>
          <a:xfrm>
            <a:off x="7084185" y="4368217"/>
            <a:ext cx="2458915" cy="1015663"/>
          </a:xfrm>
          <a:prstGeom prst="rect">
            <a:avLst/>
          </a:prstGeom>
          <a:noFill/>
        </p:spPr>
        <p:txBody>
          <a:bodyPr wrap="square" rtlCol="0">
            <a:spAutoFit/>
          </a:bodyPr>
          <a:lstStyle/>
          <a:p>
            <a:r>
              <a:rPr lang="en-US" sz="1000" b="1" dirty="0" smtClean="0"/>
              <a:t>Hands, Feet, Heart</a:t>
            </a:r>
            <a:endParaRPr lang="en-GB" sz="1000" b="1" dirty="0" smtClean="0"/>
          </a:p>
          <a:p>
            <a:r>
              <a:rPr lang="en-GB" sz="1000" dirty="0" smtClean="0"/>
              <a:t>We </a:t>
            </a:r>
            <a:r>
              <a:rPr lang="en-GB" sz="1000" dirty="0"/>
              <a:t>will be learning to keep a steady beat and create simple rhythms. </a:t>
            </a:r>
            <a:endParaRPr lang="en-US" sz="1000" dirty="0"/>
          </a:p>
          <a:p>
            <a:endParaRPr lang="en-US" sz="1000" dirty="0"/>
          </a:p>
          <a:p>
            <a:endParaRPr lang="en-US" sz="1000" dirty="0"/>
          </a:p>
          <a:p>
            <a:endParaRPr lang="en-US" sz="1000" dirty="0"/>
          </a:p>
        </p:txBody>
      </p:sp>
      <p:sp>
        <p:nvSpPr>
          <p:cNvPr id="73" name="TextBox 72">
            <a:extLst>
              <a:ext uri="{FF2B5EF4-FFF2-40B4-BE49-F238E27FC236}">
                <a16:creationId xmlns:a16="http://schemas.microsoft.com/office/drawing/2014/main" id="{0051CF6A-67DC-44F1-8CA4-30B96CB7FBD7}"/>
              </a:ext>
            </a:extLst>
          </p:cNvPr>
          <p:cNvSpPr txBox="1"/>
          <p:nvPr/>
        </p:nvSpPr>
        <p:spPr>
          <a:xfrm>
            <a:off x="4228814" y="5625969"/>
            <a:ext cx="2342738" cy="1417055"/>
          </a:xfrm>
          <a:prstGeom prst="rect">
            <a:avLst/>
          </a:prstGeom>
          <a:noFill/>
        </p:spPr>
        <p:txBody>
          <a:bodyPr wrap="square" rtlCol="0">
            <a:spAutoFit/>
          </a:bodyPr>
          <a:lstStyle/>
          <a:p>
            <a:pPr>
              <a:lnSpc>
                <a:spcPct val="107000"/>
              </a:lnSpc>
              <a:spcAft>
                <a:spcPts val="800"/>
              </a:spcAft>
            </a:pPr>
            <a:r>
              <a:rPr lang="en-GB" sz="1000" b="1" kern="100" dirty="0" smtClean="0">
                <a:ea typeface="Aptos" panose="020B0004020202020204" pitchFamily="34" charset="0"/>
                <a:cs typeface="Times New Roman" panose="02020603050405020304" pitchFamily="18" charset="0"/>
              </a:rPr>
              <a:t>Clay Dragon Eyes and Castles </a:t>
            </a:r>
          </a:p>
          <a:p>
            <a:pPr>
              <a:lnSpc>
                <a:spcPct val="107000"/>
              </a:lnSpc>
              <a:spcAft>
                <a:spcPts val="800"/>
              </a:spcAft>
            </a:pPr>
            <a:r>
              <a:rPr lang="en-GB" sz="800" kern="100" dirty="0" smtClean="0">
                <a:ea typeface="Aptos" panose="020B0004020202020204" pitchFamily="34" charset="0"/>
                <a:cs typeface="Times New Roman" panose="02020603050405020304" pitchFamily="18" charset="0"/>
              </a:rPr>
              <a:t>In art, w</a:t>
            </a:r>
            <a:r>
              <a:rPr lang="en-GB" sz="800" kern="100" dirty="0" smtClean="0">
                <a:effectLst/>
                <a:ea typeface="Aptos" panose="020B0004020202020204" pitchFamily="34" charset="0"/>
                <a:cs typeface="Times New Roman" panose="02020603050405020304" pitchFamily="18" charset="0"/>
              </a:rPr>
              <a:t>e </a:t>
            </a:r>
            <a:r>
              <a:rPr lang="en-GB" sz="800" kern="100" dirty="0">
                <a:effectLst/>
                <a:ea typeface="Aptos" panose="020B0004020202020204" pitchFamily="34" charset="0"/>
                <a:cs typeface="Times New Roman" panose="02020603050405020304" pitchFamily="18" charset="0"/>
              </a:rPr>
              <a:t>are going </a:t>
            </a:r>
            <a:r>
              <a:rPr lang="en-GB" sz="800" kern="100" dirty="0" smtClean="0">
                <a:effectLst/>
                <a:ea typeface="Aptos" panose="020B0004020202020204" pitchFamily="34" charset="0"/>
                <a:cs typeface="Times New Roman" panose="02020603050405020304" pitchFamily="18" charset="0"/>
              </a:rPr>
              <a:t>to explore clay, learning to make a pinch pot and join clay using the slip and score method. We will also find different ways to make marks on the clay. In DT , we will be learning how to make simple mechanisms whilst building a castle with a working draw bridge. </a:t>
            </a:r>
          </a:p>
          <a:p>
            <a:pPr>
              <a:lnSpc>
                <a:spcPct val="107000"/>
              </a:lnSpc>
              <a:spcAft>
                <a:spcPts val="800"/>
              </a:spcAft>
            </a:pPr>
            <a:endParaRPr lang="en-GB" sz="1000" kern="100" dirty="0">
              <a:effectLst/>
              <a:ea typeface="Aptos" panose="020B0004020202020204" pitchFamily="34" charset="0"/>
              <a:cs typeface="Times New Roman" panose="02020603050405020304" pitchFamily="18" charset="0"/>
            </a:endParaRPr>
          </a:p>
        </p:txBody>
      </p:sp>
      <p:sp>
        <p:nvSpPr>
          <p:cNvPr id="2" name="Rounded Rectangle 1"/>
          <p:cNvSpPr/>
          <p:nvPr/>
        </p:nvSpPr>
        <p:spPr>
          <a:xfrm>
            <a:off x="2336800" y="129652"/>
            <a:ext cx="1841794" cy="146468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939B9080-EA0F-45A5-8BB1-C668E8DF89F6}"/>
              </a:ext>
            </a:extLst>
          </p:cNvPr>
          <p:cNvSpPr txBox="1"/>
          <p:nvPr/>
        </p:nvSpPr>
        <p:spPr>
          <a:xfrm>
            <a:off x="3025004" y="1792934"/>
            <a:ext cx="1142609" cy="242374"/>
          </a:xfrm>
          <a:prstGeom prst="rect">
            <a:avLst/>
          </a:prstGeom>
          <a:noFill/>
        </p:spPr>
        <p:txBody>
          <a:bodyPr wrap="square" rtlCol="0">
            <a:spAutoFit/>
          </a:bodyPr>
          <a:lstStyle/>
          <a:p>
            <a:pPr algn="r"/>
            <a:r>
              <a:rPr lang="en-US" sz="975" b="1">
                <a:solidFill>
                  <a:schemeClr val="bg1"/>
                </a:solidFill>
              </a:rPr>
              <a:t>MATHEMATICS</a:t>
            </a:r>
            <a:endParaRPr lang="en-GB" sz="975" b="1">
              <a:solidFill>
                <a:schemeClr val="bg1"/>
              </a:solidFill>
            </a:endParaRPr>
          </a:p>
        </p:txBody>
      </p:sp>
      <p:sp>
        <p:nvSpPr>
          <p:cNvPr id="3" name="TextBox 2"/>
          <p:cNvSpPr txBox="1"/>
          <p:nvPr/>
        </p:nvSpPr>
        <p:spPr>
          <a:xfrm>
            <a:off x="2251544" y="2192657"/>
            <a:ext cx="1891027" cy="6176050"/>
          </a:xfrm>
          <a:prstGeom prst="rect">
            <a:avLst/>
          </a:prstGeom>
          <a:noFill/>
        </p:spPr>
        <p:txBody>
          <a:bodyPr wrap="square" lIns="91440" tIns="45720" rIns="91440" bIns="45720" rtlCol="0" anchor="t">
            <a:spAutoFit/>
          </a:bodyPr>
          <a:lstStyle/>
          <a:p>
            <a:endParaRPr lang="en-GB" sz="1000" dirty="0"/>
          </a:p>
          <a:p>
            <a:r>
              <a:rPr lang="en-GB" sz="900" b="1" dirty="0"/>
              <a:t>Key areas of learning over the term will include</a:t>
            </a:r>
            <a:r>
              <a:rPr lang="en-GB" sz="900" b="1" dirty="0" smtClean="0"/>
              <a:t>:</a:t>
            </a:r>
          </a:p>
          <a:p>
            <a:r>
              <a:rPr lang="en-US" sz="900" b="1" dirty="0" smtClean="0"/>
              <a:t>Place Value: </a:t>
            </a:r>
          </a:p>
          <a:p>
            <a:r>
              <a:rPr lang="en-US" sz="900" dirty="0" smtClean="0"/>
              <a:t>Counting forwards and backwards in steps of 2,5,10 and 3</a:t>
            </a:r>
          </a:p>
          <a:p>
            <a:r>
              <a:rPr lang="en-US" sz="900" dirty="0" smtClean="0"/>
              <a:t>Read and write numbers to 100</a:t>
            </a:r>
          </a:p>
          <a:p>
            <a:r>
              <a:rPr lang="en-US" sz="900" dirty="0" smtClean="0"/>
              <a:t>Separate numbers into tens and ones</a:t>
            </a:r>
          </a:p>
          <a:p>
            <a:r>
              <a:rPr lang="en-US" sz="900" dirty="0" smtClean="0"/>
              <a:t>Compare numbers using the  &lt;&gt;= symbols.</a:t>
            </a:r>
          </a:p>
          <a:p>
            <a:r>
              <a:rPr lang="en-US" sz="900" b="1" dirty="0" smtClean="0"/>
              <a:t>Addition and Subtraction:</a:t>
            </a:r>
          </a:p>
          <a:p>
            <a:pPr>
              <a:spcAft>
                <a:spcPts val="800"/>
              </a:spcAft>
            </a:pPr>
            <a:r>
              <a:rPr lang="en-GB" sz="900" b="1" dirty="0">
                <a:latin typeface="Calibri" panose="020F0502020204030204" pitchFamily="34" charset="0"/>
                <a:ea typeface="Calibri" panose="020F0502020204030204" pitchFamily="34" charset="0"/>
                <a:cs typeface="Times New Roman" panose="02020603050405020304" pitchFamily="18" charset="0"/>
              </a:rPr>
              <a:t>Recall facts to 20:</a:t>
            </a:r>
            <a:r>
              <a:rPr lang="en-GB" sz="900" dirty="0">
                <a:latin typeface="Calibri" panose="020F0502020204030204" pitchFamily="34" charset="0"/>
                <a:ea typeface="Calibri" panose="020F0502020204030204" pitchFamily="34" charset="0"/>
                <a:cs typeface="Times New Roman" panose="02020603050405020304" pitchFamily="18" charset="0"/>
              </a:rPr>
              <a:t> Fluently recall and use addition and subtraction facts up to 20  </a:t>
            </a:r>
            <a:endParaRPr lang="en-GB" sz="900" dirty="0" smtClean="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900" b="1" dirty="0" smtClean="0">
                <a:latin typeface="Calibri" panose="020F0502020204030204" pitchFamily="34" charset="0"/>
                <a:ea typeface="Calibri" panose="020F0502020204030204" pitchFamily="34" charset="0"/>
                <a:cs typeface="Times New Roman" panose="02020603050405020304" pitchFamily="18" charset="0"/>
              </a:rPr>
              <a:t>Derive </a:t>
            </a:r>
            <a:r>
              <a:rPr lang="en-GB" sz="900" b="1" dirty="0">
                <a:latin typeface="Calibri" panose="020F0502020204030204" pitchFamily="34" charset="0"/>
                <a:ea typeface="Calibri" panose="020F0502020204030204" pitchFamily="34" charset="0"/>
                <a:cs typeface="Times New Roman" panose="02020603050405020304" pitchFamily="18" charset="0"/>
              </a:rPr>
              <a:t>facts up to 100:</a:t>
            </a:r>
            <a:r>
              <a:rPr lang="en-GB" sz="900" dirty="0">
                <a:latin typeface="Calibri" panose="020F0502020204030204" pitchFamily="34" charset="0"/>
                <a:ea typeface="Calibri" panose="020F0502020204030204" pitchFamily="34" charset="0"/>
                <a:cs typeface="Times New Roman" panose="02020603050405020304" pitchFamily="18" charset="0"/>
              </a:rPr>
              <a:t> Use known relationships to figure out facts up to </a:t>
            </a:r>
            <a:r>
              <a:rPr lang="en-GB" sz="900" dirty="0" smtClean="0">
                <a:latin typeface="Calibri" panose="020F0502020204030204" pitchFamily="34" charset="0"/>
                <a:ea typeface="Calibri" panose="020F0502020204030204" pitchFamily="34" charset="0"/>
                <a:cs typeface="Times New Roman" panose="02020603050405020304" pitchFamily="18" charset="0"/>
              </a:rPr>
              <a:t>100.</a:t>
            </a:r>
          </a:p>
          <a:p>
            <a:r>
              <a:rPr lang="en-GB" sz="900" dirty="0"/>
              <a:t>A </a:t>
            </a:r>
            <a:r>
              <a:rPr lang="en-GB" sz="900" b="1" dirty="0"/>
              <a:t>two-digit number and ones</a:t>
            </a:r>
            <a:r>
              <a:rPr lang="en-GB" sz="900" dirty="0"/>
              <a:t> (e.g., 45 + 3 or 45 - 3)</a:t>
            </a:r>
          </a:p>
          <a:p>
            <a:r>
              <a:rPr lang="en-GB" sz="900" dirty="0"/>
              <a:t>A </a:t>
            </a:r>
            <a:r>
              <a:rPr lang="en-GB" sz="900" b="1" dirty="0"/>
              <a:t>two-digit number and tens</a:t>
            </a:r>
            <a:r>
              <a:rPr lang="en-GB" sz="900" dirty="0"/>
              <a:t> (e.g., 45 + 30 or 45 - 30)</a:t>
            </a:r>
          </a:p>
          <a:p>
            <a:r>
              <a:rPr lang="en-GB" sz="900" b="1" dirty="0"/>
              <a:t>Two two-digit numbers</a:t>
            </a:r>
            <a:r>
              <a:rPr lang="en-GB" sz="900" dirty="0"/>
              <a:t> (e.g., 45 + 23 or 45 - 23)</a:t>
            </a:r>
          </a:p>
          <a:p>
            <a:r>
              <a:rPr lang="en-GB" sz="900" dirty="0"/>
              <a:t>Adding </a:t>
            </a:r>
            <a:r>
              <a:rPr lang="en-GB" sz="900" b="1" dirty="0"/>
              <a:t>three one-digit numbers</a:t>
            </a:r>
            <a:r>
              <a:rPr lang="en-GB" sz="900" dirty="0"/>
              <a:t> (e.g., 6 + 4 + 7)</a:t>
            </a:r>
          </a:p>
          <a:p>
            <a:r>
              <a:rPr lang="en-US" sz="900" b="1" dirty="0" smtClean="0"/>
              <a:t>Shape and Space:</a:t>
            </a:r>
            <a:endParaRPr lang="en-GB" sz="900" b="1" dirty="0" smtClean="0"/>
          </a:p>
          <a:p>
            <a:r>
              <a:rPr lang="en-GB" sz="900" dirty="0"/>
              <a:t>Recognising and </a:t>
            </a:r>
            <a:r>
              <a:rPr lang="en-GB" sz="900" dirty="0" smtClean="0"/>
              <a:t>sorting </a:t>
            </a:r>
            <a:r>
              <a:rPr lang="en-GB" sz="900" dirty="0"/>
              <a:t>2D and 3D shapes. Counting the edges, </a:t>
            </a:r>
            <a:r>
              <a:rPr lang="en-GB" sz="1000" dirty="0"/>
              <a:t>corners and vertices of 3D </a:t>
            </a:r>
            <a:r>
              <a:rPr lang="en-GB" sz="1000" dirty="0" smtClean="0"/>
              <a:t>shapes.</a:t>
            </a:r>
            <a:endParaRPr lang="en-GB" sz="1000" dirty="0"/>
          </a:p>
          <a:p>
            <a:endParaRPr lang="en-GB" sz="1000" dirty="0">
              <a:ea typeface="Calibri"/>
              <a:cs typeface="Calibri"/>
            </a:endParaRPr>
          </a:p>
          <a:p>
            <a:endParaRPr lang="en-GB" sz="1000" dirty="0"/>
          </a:p>
          <a:p>
            <a:endParaRPr lang="en-GB" sz="1000" dirty="0"/>
          </a:p>
          <a:p>
            <a:endParaRPr lang="en-GB" sz="1000" dirty="0"/>
          </a:p>
          <a:p>
            <a:endParaRPr lang="en-GB" sz="1000" dirty="0"/>
          </a:p>
          <a:p>
            <a:endParaRPr lang="en-GB" sz="1000" dirty="0"/>
          </a:p>
          <a:p>
            <a:endParaRPr lang="en-GB" sz="1000" dirty="0"/>
          </a:p>
          <a:p>
            <a:endParaRPr lang="en-GB" sz="1000" dirty="0"/>
          </a:p>
          <a:p>
            <a:endParaRPr lang="en-GB" sz="1000" dirty="0"/>
          </a:p>
          <a:p>
            <a:endParaRPr lang="en-GB" sz="1000" dirty="0"/>
          </a:p>
        </p:txBody>
      </p:sp>
      <p:sp>
        <p:nvSpPr>
          <p:cNvPr id="7" name="TextBox 6"/>
          <p:cNvSpPr txBox="1"/>
          <p:nvPr/>
        </p:nvSpPr>
        <p:spPr>
          <a:xfrm>
            <a:off x="107128" y="5471111"/>
            <a:ext cx="1784672" cy="923330"/>
          </a:xfrm>
          <a:prstGeom prst="rect">
            <a:avLst/>
          </a:prstGeom>
          <a:noFill/>
        </p:spPr>
        <p:txBody>
          <a:bodyPr wrap="square" rtlCol="0">
            <a:spAutoFit/>
          </a:bodyPr>
          <a:lstStyle/>
          <a:p>
            <a:pPr marL="285750" indent="-285750">
              <a:buFont typeface="Arial" panose="020B0604020202020204" pitchFamily="34" charset="0"/>
              <a:buChar char="•"/>
            </a:pPr>
            <a:r>
              <a:rPr lang="en-US" sz="900" dirty="0" smtClean="0"/>
              <a:t>Visit to </a:t>
            </a:r>
            <a:r>
              <a:rPr lang="en-US" sz="900" dirty="0" err="1" smtClean="0"/>
              <a:t>Cogges</a:t>
            </a:r>
            <a:r>
              <a:rPr lang="en-US" sz="900" dirty="0" smtClean="0"/>
              <a:t> Farm</a:t>
            </a:r>
          </a:p>
          <a:p>
            <a:pPr marL="285750" indent="-285750">
              <a:buFont typeface="Arial" panose="020B0604020202020204" pitchFamily="34" charset="0"/>
              <a:buChar char="•"/>
            </a:pPr>
            <a:r>
              <a:rPr lang="en-US" sz="900" dirty="0" smtClean="0"/>
              <a:t>Harvest Festival</a:t>
            </a:r>
          </a:p>
          <a:p>
            <a:pPr marL="285750" indent="-285750">
              <a:buFont typeface="Arial" panose="020B0604020202020204" pitchFamily="34" charset="0"/>
              <a:buChar char="•"/>
            </a:pPr>
            <a:r>
              <a:rPr lang="en-US" sz="900" dirty="0" smtClean="0"/>
              <a:t>Anti Bullying Week</a:t>
            </a:r>
          </a:p>
          <a:p>
            <a:pPr marL="285750" indent="-285750">
              <a:buFont typeface="Arial" panose="020B0604020202020204" pitchFamily="34" charset="0"/>
              <a:buChar char="•"/>
            </a:pPr>
            <a:r>
              <a:rPr lang="en-US" sz="900" dirty="0" smtClean="0"/>
              <a:t>Visit </a:t>
            </a:r>
            <a:r>
              <a:rPr lang="en-US" sz="900" dirty="0"/>
              <a:t>to Oxford Castle</a:t>
            </a:r>
          </a:p>
          <a:p>
            <a:pPr marL="171450" indent="-171450">
              <a:buFont typeface="Arial" panose="020B0604020202020204" pitchFamily="34" charset="0"/>
              <a:buChar char="•"/>
            </a:pPr>
            <a:r>
              <a:rPr lang="en-US" sz="900" dirty="0"/>
              <a:t> </a:t>
            </a:r>
            <a:r>
              <a:rPr lang="en-US" sz="900" dirty="0" smtClean="0"/>
              <a:t>   KS1 Nativity</a:t>
            </a:r>
          </a:p>
          <a:p>
            <a:pPr marL="171450" indent="-171450">
              <a:buFont typeface="Arial" panose="020B0604020202020204" pitchFamily="34" charset="0"/>
              <a:buChar char="•"/>
            </a:pPr>
            <a:r>
              <a:rPr lang="en-US" sz="900" dirty="0" smtClean="0"/>
              <a:t>    </a:t>
            </a:r>
            <a:r>
              <a:rPr lang="en-US" sz="900" dirty="0" err="1" smtClean="0"/>
              <a:t>Panto</a:t>
            </a:r>
            <a:r>
              <a:rPr lang="en-US" sz="900" dirty="0" smtClean="0"/>
              <a:t> Visit</a:t>
            </a:r>
            <a:endParaRPr lang="en-GB" sz="900" dirty="0"/>
          </a:p>
        </p:txBody>
      </p:sp>
      <p:pic>
        <p:nvPicPr>
          <p:cNvPr id="9" name="Picture 8"/>
          <p:cNvPicPr>
            <a:picLocks noChangeAspect="1"/>
          </p:cNvPicPr>
          <p:nvPr/>
        </p:nvPicPr>
        <p:blipFill>
          <a:blip r:embed="rId8"/>
          <a:stretch>
            <a:fillRect/>
          </a:stretch>
        </p:blipFill>
        <p:spPr>
          <a:xfrm>
            <a:off x="2392719" y="433277"/>
            <a:ext cx="1748682" cy="885270"/>
          </a:xfrm>
          <a:prstGeom prst="rect">
            <a:avLst/>
          </a:prstGeom>
        </p:spPr>
      </p:pic>
      <p:pic>
        <p:nvPicPr>
          <p:cNvPr id="10" name="Picture 9"/>
          <p:cNvPicPr>
            <a:picLocks noChangeAspect="1"/>
          </p:cNvPicPr>
          <p:nvPr/>
        </p:nvPicPr>
        <p:blipFill>
          <a:blip r:embed="rId9"/>
          <a:stretch>
            <a:fillRect/>
          </a:stretch>
        </p:blipFill>
        <p:spPr>
          <a:xfrm>
            <a:off x="343804" y="1246552"/>
            <a:ext cx="582102" cy="788756"/>
          </a:xfrm>
          <a:prstGeom prst="rect">
            <a:avLst/>
          </a:prstGeom>
        </p:spPr>
      </p:pic>
      <p:sp>
        <p:nvSpPr>
          <p:cNvPr id="15" name="Rectangle 14"/>
          <p:cNvSpPr/>
          <p:nvPr/>
        </p:nvSpPr>
        <p:spPr>
          <a:xfrm>
            <a:off x="7169754" y="2941940"/>
            <a:ext cx="2224207" cy="661720"/>
          </a:xfrm>
          <a:prstGeom prst="rect">
            <a:avLst/>
          </a:prstGeom>
        </p:spPr>
        <p:txBody>
          <a:bodyPr wrap="square">
            <a:spAutoFit/>
          </a:bodyPr>
          <a:lstStyle/>
          <a:p>
            <a:pPr lvl="0"/>
            <a:r>
              <a:rPr lang="en-GB" sz="1000" b="1" dirty="0">
                <a:solidFill>
                  <a:prstClr val="black"/>
                </a:solidFill>
                <a:ea typeface="Calibri" panose="020F0502020204030204" pitchFamily="34" charset="0"/>
                <a:cs typeface="Times New Roman" panose="02020603050405020304" pitchFamily="18" charset="0"/>
              </a:rPr>
              <a:t>Being Me in my World</a:t>
            </a:r>
          </a:p>
          <a:p>
            <a:pPr lvl="0"/>
            <a:r>
              <a:rPr lang="en-GB" sz="900" dirty="0">
                <a:solidFill>
                  <a:prstClr val="black"/>
                </a:solidFill>
                <a:ea typeface="Calibri" panose="020F0502020204030204" pitchFamily="34" charset="0"/>
                <a:cs typeface="Times New Roman" panose="02020603050405020304" pitchFamily="18" charset="0"/>
              </a:rPr>
              <a:t>We will be learning about our roles and </a:t>
            </a:r>
            <a:endParaRPr lang="en-GB" sz="900" dirty="0" smtClean="0">
              <a:solidFill>
                <a:prstClr val="black"/>
              </a:solidFill>
              <a:ea typeface="Calibri" panose="020F0502020204030204" pitchFamily="34" charset="0"/>
              <a:cs typeface="Times New Roman" panose="02020603050405020304" pitchFamily="18" charset="0"/>
            </a:endParaRPr>
          </a:p>
          <a:p>
            <a:pPr lvl="0"/>
            <a:r>
              <a:rPr lang="en-GB" sz="900" dirty="0" smtClean="0">
                <a:solidFill>
                  <a:prstClr val="black"/>
                </a:solidFill>
                <a:ea typeface="Calibri" panose="020F0502020204030204" pitchFamily="34" charset="0"/>
                <a:cs typeface="Times New Roman" panose="02020603050405020304" pitchFamily="18" charset="0"/>
              </a:rPr>
              <a:t> </a:t>
            </a:r>
            <a:r>
              <a:rPr lang="en-GB" sz="900" dirty="0">
                <a:solidFill>
                  <a:prstClr val="black"/>
                </a:solidFill>
                <a:ea typeface="Calibri" panose="020F0502020204030204" pitchFamily="34" charset="0"/>
                <a:cs typeface="Times New Roman" panose="02020603050405020304" pitchFamily="18" charset="0"/>
              </a:rPr>
              <a:t>as well as recognising our own </a:t>
            </a:r>
            <a:r>
              <a:rPr lang="en-GB" sz="900" dirty="0" smtClean="0">
                <a:solidFill>
                  <a:prstClr val="black"/>
                </a:solidFill>
                <a:ea typeface="Calibri" panose="020F0502020204030204" pitchFamily="34" charset="0"/>
                <a:cs typeface="Times New Roman" panose="02020603050405020304" pitchFamily="18" charset="0"/>
              </a:rPr>
              <a:t>and</a:t>
            </a:r>
          </a:p>
          <a:p>
            <a:pPr lvl="0"/>
            <a:r>
              <a:rPr lang="en-GB" sz="900" dirty="0" smtClean="0">
                <a:solidFill>
                  <a:prstClr val="black"/>
                </a:solidFill>
                <a:ea typeface="Calibri" panose="020F0502020204030204" pitchFamily="34" charset="0"/>
                <a:cs typeface="Times New Roman" panose="02020603050405020304" pitchFamily="18" charset="0"/>
              </a:rPr>
              <a:t> </a:t>
            </a:r>
            <a:r>
              <a:rPr lang="en-GB" sz="900" dirty="0">
                <a:solidFill>
                  <a:prstClr val="black"/>
                </a:solidFill>
                <a:ea typeface="Calibri" panose="020F0502020204030204" pitchFamily="34" charset="0"/>
                <a:cs typeface="Times New Roman" panose="02020603050405020304" pitchFamily="18" charset="0"/>
              </a:rPr>
              <a:t>others </a:t>
            </a:r>
            <a:r>
              <a:rPr lang="en-GB" sz="900" dirty="0" smtClean="0">
                <a:solidFill>
                  <a:prstClr val="black"/>
                </a:solidFill>
                <a:ea typeface="Calibri" panose="020F0502020204030204" pitchFamily="34" charset="0"/>
                <a:cs typeface="Times New Roman" panose="02020603050405020304" pitchFamily="18" charset="0"/>
              </a:rPr>
              <a:t>strengths. </a:t>
            </a:r>
            <a:endParaRPr lang="en-US" sz="900" dirty="0">
              <a:solidFill>
                <a:prstClr val="black"/>
              </a:solidFill>
            </a:endParaRPr>
          </a:p>
        </p:txBody>
      </p:sp>
    </p:spTree>
    <p:extLst>
      <p:ext uri="{BB962C8B-B14F-4D97-AF65-F5344CB8AC3E}">
        <p14:creationId xmlns:p14="http://schemas.microsoft.com/office/powerpoint/2010/main" val="2874926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F1D8BE0D98E2469E4DC88C08455023" ma:contentTypeVersion="19" ma:contentTypeDescription="Create a new document." ma:contentTypeScope="" ma:versionID="0dca5e0d3c7cabfc64a3a8a0abc0d6fd">
  <xsd:schema xmlns:xsd="http://www.w3.org/2001/XMLSchema" xmlns:xs="http://www.w3.org/2001/XMLSchema" xmlns:p="http://schemas.microsoft.com/office/2006/metadata/properties" xmlns:ns2="cba42ea3-cd18-43c7-98ea-4d3ff1baa5fa" xmlns:ns3="917c4d26-8567-48c3-8820-9113a21f83b2" targetNamespace="http://schemas.microsoft.com/office/2006/metadata/properties" ma:root="true" ma:fieldsID="5574ba10f16a69b1d9fe048905b5dbf9" ns2:_="" ns3:_="">
    <xsd:import namespace="cba42ea3-cd18-43c7-98ea-4d3ff1baa5fa"/>
    <xsd:import namespace="917c4d26-8567-48c3-8820-9113a21f83b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DateandTime"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a42ea3-cd18-43c7-98ea-4d3ff1baa5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DateandTime" ma:index="21" nillable="true" ma:displayName="Date and Time" ma:format="DateOnly" ma:internalName="DateandTime">
      <xsd:simpleType>
        <xsd:restriction base="dms:DateTim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43b199c-6934-447a-9eef-1d8ebae8446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7c4d26-8567-48c3-8820-9113a21f83b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ab06a846-91a9-41aa-b2ea-603a9b4bee29}" ma:internalName="TaxCatchAll" ma:showField="CatchAllData" ma:web="917c4d26-8567-48c3-8820-9113a21f83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ba42ea3-cd18-43c7-98ea-4d3ff1baa5fa">
      <Terms xmlns="http://schemas.microsoft.com/office/infopath/2007/PartnerControls"/>
    </lcf76f155ced4ddcb4097134ff3c332f>
    <TaxCatchAll xmlns="917c4d26-8567-48c3-8820-9113a21f83b2" xsi:nil="true"/>
    <DateandTime xmlns="cba42ea3-cd18-43c7-98ea-4d3ff1baa5fa" xsi:nil="true"/>
  </documentManagement>
</p:properties>
</file>

<file path=customXml/itemProps1.xml><?xml version="1.0" encoding="utf-8"?>
<ds:datastoreItem xmlns:ds="http://schemas.openxmlformats.org/officeDocument/2006/customXml" ds:itemID="{1EF6B07F-22C7-477E-8782-E0545611D672}">
  <ds:schemaRefs>
    <ds:schemaRef ds:uri="917c4d26-8567-48c3-8820-9113a21f83b2"/>
    <ds:schemaRef ds:uri="cba42ea3-cd18-43c7-98ea-4d3ff1baa5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9B35DAB-1654-4039-AA5B-082FDDC5C431}">
  <ds:schemaRefs>
    <ds:schemaRef ds:uri="http://schemas.microsoft.com/sharepoint/v3/contenttype/forms"/>
  </ds:schemaRefs>
</ds:datastoreItem>
</file>

<file path=customXml/itemProps3.xml><?xml version="1.0" encoding="utf-8"?>
<ds:datastoreItem xmlns:ds="http://schemas.openxmlformats.org/officeDocument/2006/customXml" ds:itemID="{2BFAC91D-BA4B-4311-B5FB-C3D24A6D3EB6}">
  <ds:schemaRefs>
    <ds:schemaRef ds:uri="http://purl.org/dc/terms/"/>
    <ds:schemaRef ds:uri="http://schemas.microsoft.com/office/2006/documentManagement/types"/>
    <ds:schemaRef ds:uri="http://schemas.microsoft.com/office/2006/metadata/properties"/>
    <ds:schemaRef ds:uri="http://purl.org/dc/elements/1.1/"/>
    <ds:schemaRef ds:uri="cba42ea3-cd18-43c7-98ea-4d3ff1baa5fa"/>
    <ds:schemaRef ds:uri="917c4d26-8567-48c3-8820-9113a21f83b2"/>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90</TotalTime>
  <Words>494</Words>
  <Application>Microsoft Office PowerPoint</Application>
  <PresentationFormat>A4 Paper (210x297 mm)</PresentationFormat>
  <Paragraphs>70</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9313123 office.3123</dc:creator>
  <cp:lastModifiedBy>Kirsty</cp:lastModifiedBy>
  <cp:revision>13</cp:revision>
  <cp:lastPrinted>2021-05-28T11:17:02Z</cp:lastPrinted>
  <dcterms:created xsi:type="dcterms:W3CDTF">2021-05-28T10:08:42Z</dcterms:created>
  <dcterms:modified xsi:type="dcterms:W3CDTF">2026-09-10T15:57:18Z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0x010100ABF1D8BE0D98E2469E4DC88C08455023</vt:lpwstr>
  </property>
  <property fmtid="{D5CDD505-2E9C-101B-9397-08002B2CF9AE}" pid="3" name="MediaServiceImageTags">
    <vt:lpwstr/>
  </property>
</Properties>
</file>