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4"/>
  </p:sldMasterIdLst>
  <p:notesMasterIdLst>
    <p:notesMasterId r:id="rId16"/>
  </p:notesMasterIdLst>
  <p:sldIdLst>
    <p:sldId id="256" r:id="rId5"/>
    <p:sldId id="257" r:id="rId6"/>
    <p:sldId id="258" r:id="rId7"/>
    <p:sldId id="260" r:id="rId8"/>
    <p:sldId id="262" r:id="rId9"/>
    <p:sldId id="263" r:id="rId10"/>
    <p:sldId id="264" r:id="rId11"/>
    <p:sldId id="266" r:id="rId12"/>
    <p:sldId id="265" r:id="rId13"/>
    <p:sldId id="269"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irsty" initials="K" lastIdx="1" clrIdx="0">
    <p:extLst>
      <p:ext uri="{19B8F6BF-5375-455C-9EA6-DF929625EA0E}">
        <p15:presenceInfo xmlns:p15="http://schemas.microsoft.com/office/powerpoint/2012/main" userId="Kirst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59" autoAdjust="0"/>
    <p:restoredTop sz="94291" autoAdjust="0"/>
  </p:normalViewPr>
  <p:slideViewPr>
    <p:cSldViewPr snapToGrid="0">
      <p:cViewPr>
        <p:scale>
          <a:sx n="60" d="100"/>
          <a:sy n="60" d="100"/>
        </p:scale>
        <p:origin x="1170"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10-15T19:25:21.977" idx="1">
    <p:pos x="10" y="10"/>
    <p:text>https://www.phonicbooks.co.uk/2023/01/24/teaching-the-rope/</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9BD817-16CE-4328-8FC6-8EA4B936FCF3}" type="datetimeFigureOut">
              <a:rPr lang="en-GB" smtClean="0"/>
              <a:t>15/10/2026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AEE2D2-7E78-4947-A383-3E705FAB460B}" type="slidenum">
              <a:rPr lang="en-GB" smtClean="0"/>
              <a:t>‹#›</a:t>
            </a:fld>
            <a:endParaRPr lang="en-GB"/>
          </a:p>
        </p:txBody>
      </p:sp>
    </p:spTree>
    <p:extLst>
      <p:ext uri="{BB962C8B-B14F-4D97-AF65-F5344CB8AC3E}">
        <p14:creationId xmlns:p14="http://schemas.microsoft.com/office/powerpoint/2010/main" val="16418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https://www.phonicbooks.co.uk/2023/01/24/teaching-the-rope/</a:t>
            </a:r>
          </a:p>
          <a:p>
            <a:endParaRPr lang="en-GB" dirty="0"/>
          </a:p>
        </p:txBody>
      </p:sp>
      <p:sp>
        <p:nvSpPr>
          <p:cNvPr id="4" name="Slide Number Placeholder 3"/>
          <p:cNvSpPr>
            <a:spLocks noGrp="1"/>
          </p:cNvSpPr>
          <p:nvPr>
            <p:ph type="sldNum" sz="quarter" idx="10"/>
          </p:nvPr>
        </p:nvSpPr>
        <p:spPr/>
        <p:txBody>
          <a:bodyPr/>
          <a:lstStyle/>
          <a:p>
            <a:fld id="{23AEE2D2-7E78-4947-A383-3E705FAB460B}" type="slidenum">
              <a:rPr lang="en-GB" smtClean="0"/>
              <a:t>6</a:t>
            </a:fld>
            <a:endParaRPr lang="en-GB"/>
          </a:p>
        </p:txBody>
      </p:sp>
    </p:spTree>
    <p:extLst>
      <p:ext uri="{BB962C8B-B14F-4D97-AF65-F5344CB8AC3E}">
        <p14:creationId xmlns:p14="http://schemas.microsoft.com/office/powerpoint/2010/main" val="21866328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3AEE2D2-7E78-4947-A383-3E705FAB460B}" type="slidenum">
              <a:rPr lang="en-GB" smtClean="0"/>
              <a:t>7</a:t>
            </a:fld>
            <a:endParaRPr lang="en-GB"/>
          </a:p>
        </p:txBody>
      </p:sp>
    </p:spTree>
    <p:extLst>
      <p:ext uri="{BB962C8B-B14F-4D97-AF65-F5344CB8AC3E}">
        <p14:creationId xmlns:p14="http://schemas.microsoft.com/office/powerpoint/2010/main" val="232067110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8330B934-8454-4533-8989-371A21D02B64}" type="datetimeFigureOut">
              <a:rPr lang="en-GB" smtClean="0"/>
              <a:t>15/10/2026</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FF0DB724-ABA0-43D3-A7A6-3A1B97695A6A}"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9383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30B934-8454-4533-8989-371A21D02B64}"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DB724-ABA0-43D3-A7A6-3A1B97695A6A}" type="slidenum">
              <a:rPr lang="en-GB" smtClean="0"/>
              <a:t>‹#›</a:t>
            </a:fld>
            <a:endParaRPr lang="en-GB"/>
          </a:p>
        </p:txBody>
      </p:sp>
    </p:spTree>
    <p:extLst>
      <p:ext uri="{BB962C8B-B14F-4D97-AF65-F5344CB8AC3E}">
        <p14:creationId xmlns:p14="http://schemas.microsoft.com/office/powerpoint/2010/main" val="2087633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30B934-8454-4533-8989-371A21D02B64}"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DB724-ABA0-43D3-A7A6-3A1B97695A6A}"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7039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30B934-8454-4533-8989-371A21D02B64}" type="datetimeFigureOut">
              <a:rPr lang="en-GB" smtClean="0"/>
              <a:t>15/10/2026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0DB724-ABA0-43D3-A7A6-3A1B97695A6A}" type="slidenum">
              <a:rPr lang="en-GB" smtClean="0"/>
              <a:t>‹#›</a:t>
            </a:fld>
            <a:endParaRPr lang="en-GB"/>
          </a:p>
        </p:txBody>
      </p:sp>
    </p:spTree>
    <p:extLst>
      <p:ext uri="{BB962C8B-B14F-4D97-AF65-F5344CB8AC3E}">
        <p14:creationId xmlns:p14="http://schemas.microsoft.com/office/powerpoint/2010/main" val="2113858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30B934-8454-4533-8989-371A21D02B64}" type="datetimeFigureOut">
              <a:rPr lang="en-GB" smtClean="0"/>
              <a:t>15/10/2026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0DB724-ABA0-43D3-A7A6-3A1B97695A6A}"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83060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330B934-8454-4533-8989-371A21D02B64}" type="datetimeFigureOut">
              <a:rPr lang="en-GB" smtClean="0"/>
              <a:t>15/10/2026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0DB724-ABA0-43D3-A7A6-3A1B97695A6A}"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50308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30B934-8454-4533-8989-371A21D02B64}" type="datetimeFigureOut">
              <a:rPr lang="en-GB" smtClean="0"/>
              <a:t>15/10/2026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0DB724-ABA0-43D3-A7A6-3A1B97695A6A}" type="slidenum">
              <a:rPr lang="en-GB" smtClean="0"/>
              <a:t>‹#›</a:t>
            </a:fld>
            <a:endParaRPr lang="en-GB"/>
          </a:p>
        </p:txBody>
      </p:sp>
    </p:spTree>
    <p:extLst>
      <p:ext uri="{BB962C8B-B14F-4D97-AF65-F5344CB8AC3E}">
        <p14:creationId xmlns:p14="http://schemas.microsoft.com/office/powerpoint/2010/main" val="1012857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30B934-8454-4533-8989-371A21D02B64}" type="datetimeFigureOut">
              <a:rPr lang="en-GB" smtClean="0"/>
              <a:t>15/10/2026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0DB724-ABA0-43D3-A7A6-3A1B97695A6A}"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39101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30B934-8454-4533-8989-371A21D02B64}" type="datetimeFigureOut">
              <a:rPr lang="en-GB" smtClean="0"/>
              <a:t>15/10/2026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0DB724-ABA0-43D3-A7A6-3A1B97695A6A}" type="slidenum">
              <a:rPr lang="en-GB" smtClean="0"/>
              <a:t>‹#›</a:t>
            </a:fld>
            <a:endParaRPr lang="en-GB"/>
          </a:p>
        </p:txBody>
      </p:sp>
    </p:spTree>
    <p:extLst>
      <p:ext uri="{BB962C8B-B14F-4D97-AF65-F5344CB8AC3E}">
        <p14:creationId xmlns:p14="http://schemas.microsoft.com/office/powerpoint/2010/main" val="3490297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30B934-8454-4533-8989-371A21D02B64}" type="datetimeFigureOut">
              <a:rPr lang="en-GB" smtClean="0"/>
              <a:t>15/10/2026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0DB724-ABA0-43D3-A7A6-3A1B97695A6A}" type="slidenum">
              <a:rPr lang="en-GB" smtClean="0"/>
              <a:t>‹#›</a:t>
            </a:fld>
            <a:endParaRPr lang="en-GB"/>
          </a:p>
        </p:txBody>
      </p:sp>
    </p:spTree>
    <p:extLst>
      <p:ext uri="{BB962C8B-B14F-4D97-AF65-F5344CB8AC3E}">
        <p14:creationId xmlns:p14="http://schemas.microsoft.com/office/powerpoint/2010/main" val="22397084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30B934-8454-4533-8989-371A21D02B64}"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DB724-ABA0-43D3-A7A6-3A1B97695A6A}"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583325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30B934-8454-4533-8989-371A21D02B64}"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DB724-ABA0-43D3-A7A6-3A1B97695A6A}"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60163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30B934-8454-4533-8989-371A21D02B64}"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DB724-ABA0-43D3-A7A6-3A1B97695A6A}" type="slidenum">
              <a:rPr lang="en-GB" smtClean="0"/>
              <a:t>‹#›</a:t>
            </a:fld>
            <a:endParaRPr lang="en-GB"/>
          </a:p>
        </p:txBody>
      </p:sp>
    </p:spTree>
    <p:extLst>
      <p:ext uri="{BB962C8B-B14F-4D97-AF65-F5344CB8AC3E}">
        <p14:creationId xmlns:p14="http://schemas.microsoft.com/office/powerpoint/2010/main" val="37746013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30B934-8454-4533-8989-371A21D02B64}"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DB724-ABA0-43D3-A7A6-3A1B97695A6A}"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06269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30B934-8454-4533-8989-371A21D02B64}"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DB724-ABA0-43D3-A7A6-3A1B97695A6A}"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70563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30B934-8454-4533-8989-371A21D02B64}"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DB724-ABA0-43D3-A7A6-3A1B97695A6A}"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03582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30B934-8454-4533-8989-371A21D02B64}" type="datetimeFigureOut">
              <a:rPr lang="en-GB" smtClean="0"/>
              <a:t>15/10/2026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0DB724-ABA0-43D3-A7A6-3A1B97695A6A}"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8952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330B934-8454-4533-8989-371A21D02B64}" type="datetimeFigureOut">
              <a:rPr lang="en-GB" smtClean="0"/>
              <a:t>15/10/2026</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F0DB724-ABA0-43D3-A7A6-3A1B97695A6A}" type="slidenum">
              <a:rPr lang="en-GB" smtClean="0"/>
              <a:t>‹#›</a:t>
            </a:fld>
            <a:endParaRPr lang="en-GB"/>
          </a:p>
        </p:txBody>
      </p:sp>
    </p:spTree>
    <p:extLst>
      <p:ext uri="{BB962C8B-B14F-4D97-AF65-F5344CB8AC3E}">
        <p14:creationId xmlns:p14="http://schemas.microsoft.com/office/powerpoint/2010/main" val="268548944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comments" Target="../comments/commen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booktrust.org.uk/books-and-reading/our-recommendations/" TargetMode="External"/><Relationship Id="rId2" Type="http://schemas.openxmlformats.org/officeDocument/2006/relationships/hyperlink" Target="https://schoolreadinglist.co.uk/category/reading-lists-for-ks2-school-pupils/" TargetMode="External"/><Relationship Id="rId1" Type="http://schemas.openxmlformats.org/officeDocument/2006/relationships/slideLayout" Target="../slideLayouts/slideLayout7.xml"/><Relationship Id="rId4" Type="http://schemas.openxmlformats.org/officeDocument/2006/relationships/hyperlink" Target="https://www.listchallenges.com/tes-100-fiction-books-all-children-should-rea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LKS2 </a:t>
            </a:r>
            <a:br>
              <a:rPr lang="en-US" dirty="0"/>
            </a:br>
            <a:r>
              <a:rPr lang="en-US" dirty="0"/>
              <a:t>Reading Workshop</a:t>
            </a:r>
            <a:endParaRPr lang="en-GB" dirty="0"/>
          </a:p>
        </p:txBody>
      </p:sp>
      <p:sp>
        <p:nvSpPr>
          <p:cNvPr id="3" name="Subtitle 2"/>
          <p:cNvSpPr>
            <a:spLocks noGrp="1"/>
          </p:cNvSpPr>
          <p:nvPr>
            <p:ph type="subTitle" idx="1"/>
          </p:nvPr>
        </p:nvSpPr>
        <p:spPr/>
        <p:txBody>
          <a:bodyPr>
            <a:normAutofit/>
          </a:bodyPr>
          <a:lstStyle/>
          <a:p>
            <a:r>
              <a:rPr lang="en-US" sz="3600" dirty="0"/>
              <a:t>Friday 16</a:t>
            </a:r>
            <a:r>
              <a:rPr lang="en-US" sz="3600" baseline="30000" dirty="0"/>
              <a:t>th</a:t>
            </a:r>
            <a:r>
              <a:rPr lang="en-US" sz="3600" dirty="0"/>
              <a:t> October 2026</a:t>
            </a:r>
            <a:endParaRPr lang="en-GB" sz="3600" dirty="0"/>
          </a:p>
        </p:txBody>
      </p:sp>
    </p:spTree>
    <p:extLst>
      <p:ext uri="{BB962C8B-B14F-4D97-AF65-F5344CB8AC3E}">
        <p14:creationId xmlns:p14="http://schemas.microsoft.com/office/powerpoint/2010/main" val="740254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42122" y="874643"/>
            <a:ext cx="10721008" cy="4401205"/>
          </a:xfrm>
          <a:prstGeom prst="rect">
            <a:avLst/>
          </a:prstGeom>
          <a:noFill/>
        </p:spPr>
        <p:txBody>
          <a:bodyPr wrap="square" rtlCol="0">
            <a:spAutoFit/>
          </a:bodyPr>
          <a:lstStyle/>
          <a:p>
            <a:r>
              <a:rPr lang="en-US" sz="4000" u="sng" dirty="0">
                <a:latin typeface="+mj-lt"/>
              </a:rPr>
              <a:t>Aims</a:t>
            </a:r>
          </a:p>
          <a:p>
            <a:endParaRPr lang="en-US" sz="4000" dirty="0">
              <a:latin typeface="+mj-lt"/>
            </a:endParaRPr>
          </a:p>
          <a:p>
            <a:pPr marL="571500" indent="-571500">
              <a:buFont typeface="Arial" panose="020B0604020202020204" pitchFamily="34" charset="0"/>
              <a:buChar char="•"/>
            </a:pPr>
            <a:r>
              <a:rPr lang="en-US" sz="4000" dirty="0">
                <a:latin typeface="+mj-lt"/>
              </a:rPr>
              <a:t>To explain how we teach reading and comprehension in KS2</a:t>
            </a:r>
          </a:p>
          <a:p>
            <a:pPr marL="571500" indent="-571500">
              <a:buFont typeface="Arial" panose="020B0604020202020204" pitchFamily="34" charset="0"/>
              <a:buChar char="•"/>
            </a:pPr>
            <a:endParaRPr lang="en-US" sz="4000" dirty="0">
              <a:latin typeface="+mj-lt"/>
            </a:endParaRPr>
          </a:p>
          <a:p>
            <a:pPr marL="571500" indent="-571500">
              <a:buFont typeface="Arial" panose="020B0604020202020204" pitchFamily="34" charset="0"/>
              <a:buChar char="•"/>
            </a:pPr>
            <a:r>
              <a:rPr lang="en-US" sz="4000" dirty="0">
                <a:latin typeface="+mj-lt"/>
              </a:rPr>
              <a:t>To give ideas to how you can support your child at home</a:t>
            </a:r>
            <a:endParaRPr lang="en-GB" sz="4000" dirty="0">
              <a:latin typeface="+mj-lt"/>
            </a:endParaRPr>
          </a:p>
        </p:txBody>
      </p:sp>
    </p:spTree>
    <p:extLst>
      <p:ext uri="{BB962C8B-B14F-4D97-AF65-F5344CB8AC3E}">
        <p14:creationId xmlns:p14="http://schemas.microsoft.com/office/powerpoint/2010/main" val="19636528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ular Callout 2"/>
          <p:cNvSpPr/>
          <p:nvPr/>
        </p:nvSpPr>
        <p:spPr>
          <a:xfrm>
            <a:off x="0" y="3734384"/>
            <a:ext cx="4009978" cy="2680271"/>
          </a:xfrm>
          <a:prstGeom prst="wedgeRoundRectCallout">
            <a:avLst>
              <a:gd name="adj1" fmla="val -33962"/>
              <a:gd name="adj2" fmla="val 62500"/>
              <a:gd name="adj3" fmla="val 16667"/>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Callout 10"/>
          <p:cNvSpPr/>
          <p:nvPr/>
        </p:nvSpPr>
        <p:spPr>
          <a:xfrm>
            <a:off x="4009978" y="3832055"/>
            <a:ext cx="8242851" cy="2775310"/>
          </a:xfrm>
          <a:prstGeom prst="wedgeEllipseCallout">
            <a:avLst>
              <a:gd name="adj1" fmla="val 671"/>
              <a:gd name="adj2" fmla="val 57225"/>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p:txBody>
          <a:bodyPr/>
          <a:lstStyle/>
          <a:p>
            <a:r>
              <a:rPr lang="en-US" sz="3600" u="sng" dirty="0"/>
              <a:t>Why the focus </a:t>
            </a:r>
            <a:br>
              <a:rPr lang="en-US" sz="3600" u="sng" dirty="0"/>
            </a:br>
            <a:r>
              <a:rPr lang="en-US" sz="3600" u="sng" dirty="0"/>
              <a:t>on reading for pleasure?</a:t>
            </a:r>
            <a:endParaRPr lang="en-GB" sz="3600" u="sng" dirty="0"/>
          </a:p>
        </p:txBody>
      </p:sp>
      <p:sp>
        <p:nvSpPr>
          <p:cNvPr id="4" name="Oval Callout 3"/>
          <p:cNvSpPr/>
          <p:nvPr/>
        </p:nvSpPr>
        <p:spPr>
          <a:xfrm>
            <a:off x="557236" y="51717"/>
            <a:ext cx="5210589" cy="2280666"/>
          </a:xfrm>
          <a:prstGeom prst="wedgeEllipseCallout">
            <a:avLst>
              <a:gd name="adj1" fmla="val -61649"/>
              <a:gd name="adj2" fmla="val 73442"/>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1253525" y="347431"/>
            <a:ext cx="4066854" cy="1754326"/>
          </a:xfrm>
          <a:prstGeom prst="rect">
            <a:avLst/>
          </a:prstGeom>
          <a:noFill/>
        </p:spPr>
        <p:txBody>
          <a:bodyPr wrap="square" rtlCol="0">
            <a:spAutoFit/>
          </a:bodyPr>
          <a:lstStyle/>
          <a:p>
            <a:r>
              <a:rPr lang="en-US" i="0" dirty="0">
                <a:effectLst/>
                <a:latin typeface="Arial" panose="020B0604020202020204" pitchFamily="34" charset="0"/>
                <a:cs typeface="Arial" panose="020B0604020202020204" pitchFamily="34" charset="0"/>
              </a:rPr>
              <a:t>Reading for pleasure is more important for children's cognitive development than their parents' level of education and is a more powerful factor in life achievement than socio-economic background.</a:t>
            </a:r>
            <a:r>
              <a:rPr lang="en-US" b="1" i="0" dirty="0">
                <a:effectLst/>
                <a:latin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endParaRPr>
          </a:p>
        </p:txBody>
      </p:sp>
      <p:sp>
        <p:nvSpPr>
          <p:cNvPr id="7" name="Oval Callout 6"/>
          <p:cNvSpPr/>
          <p:nvPr/>
        </p:nvSpPr>
        <p:spPr>
          <a:xfrm>
            <a:off x="6617526" y="51717"/>
            <a:ext cx="5025703" cy="2050040"/>
          </a:xfrm>
          <a:prstGeom prst="wedgeEllipseCallout">
            <a:avLst>
              <a:gd name="adj1" fmla="val 52528"/>
              <a:gd name="adj2" fmla="val 80553"/>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Subtitle 2"/>
          <p:cNvSpPr txBox="1">
            <a:spLocks/>
          </p:cNvSpPr>
          <p:nvPr/>
        </p:nvSpPr>
        <p:spPr>
          <a:xfrm>
            <a:off x="7206698" y="371459"/>
            <a:ext cx="4187688" cy="1730298"/>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spcAft>
                <a:spcPts val="600"/>
              </a:spcAft>
              <a:buClr>
                <a:schemeClr val="accent1"/>
              </a:buClr>
              <a:buSzPct val="11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buClr>
              <a:buSzPct val="11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buClr>
              <a:buSzPct val="11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buClr>
              <a:buSzPct val="11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9pPr>
          </a:lstStyle>
          <a:p>
            <a:r>
              <a:rPr lang="en-US" sz="1800" dirty="0">
                <a:latin typeface="Arial" panose="020B0604020202020204" pitchFamily="34" charset="0"/>
                <a:cs typeface="Arial" panose="020B0604020202020204" pitchFamily="34" charset="0"/>
              </a:rPr>
              <a:t>Children who read books often at age 10 and more than once a week at age 16 gain higher results in </a:t>
            </a:r>
            <a:r>
              <a:rPr lang="en-US" sz="1800" dirty="0" err="1">
                <a:latin typeface="Arial" panose="020B0604020202020204" pitchFamily="34" charset="0"/>
                <a:cs typeface="Arial" panose="020B0604020202020204" pitchFamily="34" charset="0"/>
              </a:rPr>
              <a:t>Maths</a:t>
            </a:r>
            <a:r>
              <a:rPr lang="en-US" sz="1800" dirty="0">
                <a:latin typeface="Arial" panose="020B0604020202020204" pitchFamily="34" charset="0"/>
                <a:cs typeface="Arial" panose="020B0604020202020204" pitchFamily="34" charset="0"/>
              </a:rPr>
              <a:t>, vocabulary and spelling tests at age 16 than those who read less regularly.</a:t>
            </a:r>
            <a:r>
              <a:rPr lang="en-US" sz="1800" dirty="0"/>
              <a:t> </a:t>
            </a:r>
            <a:endParaRPr lang="en-GB" sz="1800" dirty="0"/>
          </a:p>
        </p:txBody>
      </p:sp>
      <p:sp>
        <p:nvSpPr>
          <p:cNvPr id="10" name="Rectangle 9"/>
          <p:cNvSpPr/>
          <p:nvPr/>
        </p:nvSpPr>
        <p:spPr>
          <a:xfrm>
            <a:off x="5094159" y="4190415"/>
            <a:ext cx="6580628" cy="2031325"/>
          </a:xfrm>
          <a:prstGeom prst="rect">
            <a:avLst/>
          </a:prstGeom>
        </p:spPr>
        <p:txBody>
          <a:bodyPr wrap="square">
            <a:spAutoFit/>
          </a:bodyPr>
          <a:lstStyle/>
          <a:p>
            <a:r>
              <a:rPr lang="en-US" b="0" i="0" dirty="0">
                <a:effectLst/>
                <a:latin typeface="Arial" panose="020B0604020202020204" pitchFamily="34" charset="0"/>
                <a:cs typeface="Arial" panose="020B0604020202020204" pitchFamily="34" charset="0"/>
              </a:rPr>
              <a:t>Having books in the home is associated with both reading enjoyment and confidence. Of children who report having fewer than 10 books in their homes, 42% say they do not like reading and only 32% say they are 'very confident' readers. For children who report having over 200 books at home, only 12% say they do not like reading and 73% consider themselves 'very confident' readers. </a:t>
            </a:r>
            <a:endParaRPr lang="en-GB" dirty="0">
              <a:latin typeface="Arial" panose="020B0604020202020204" pitchFamily="34" charset="0"/>
              <a:cs typeface="Arial" panose="020B0604020202020204" pitchFamily="34" charset="0"/>
            </a:endParaRPr>
          </a:p>
        </p:txBody>
      </p:sp>
      <p:sp>
        <p:nvSpPr>
          <p:cNvPr id="12" name="Rectangle 11"/>
          <p:cNvSpPr/>
          <p:nvPr/>
        </p:nvSpPr>
        <p:spPr>
          <a:xfrm>
            <a:off x="66612" y="4286171"/>
            <a:ext cx="4232387" cy="1200329"/>
          </a:xfrm>
          <a:prstGeom prst="rect">
            <a:avLst/>
          </a:prstGeom>
        </p:spPr>
        <p:txBody>
          <a:bodyPr wrap="square">
            <a:spAutoFit/>
          </a:bodyPr>
          <a:lstStyle/>
          <a:p>
            <a:r>
              <a:rPr lang="en-US" dirty="0"/>
              <a:t>“</a:t>
            </a:r>
            <a:r>
              <a:rPr lang="en-US" dirty="0">
                <a:latin typeface="Arial" panose="020B0604020202020204" pitchFamily="34" charset="0"/>
                <a:cs typeface="Arial" panose="020B0604020202020204" pitchFamily="34" charset="0"/>
              </a:rPr>
              <a:t>Evidence suggests that reading for pleasure is an activity that has emotional and social consequences” (Clark and </a:t>
            </a:r>
            <a:r>
              <a:rPr lang="en-US" dirty="0" err="1">
                <a:latin typeface="Arial" panose="020B0604020202020204" pitchFamily="34" charset="0"/>
                <a:cs typeface="Arial" panose="020B0604020202020204" pitchFamily="34" charset="0"/>
              </a:rPr>
              <a:t>Rumbold</a:t>
            </a:r>
            <a:r>
              <a:rPr lang="en-US" dirty="0">
                <a:latin typeface="Arial" panose="020B0604020202020204" pitchFamily="34" charset="0"/>
                <a:cs typeface="Arial" panose="020B0604020202020204" pitchFamily="34" charset="0"/>
              </a:rPr>
              <a:t>, 2006).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6390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6766" y="784458"/>
            <a:ext cx="8958469" cy="523220"/>
          </a:xfrm>
          <a:prstGeom prst="rect">
            <a:avLst/>
          </a:prstGeom>
          <a:noFill/>
        </p:spPr>
        <p:txBody>
          <a:bodyPr wrap="square" rtlCol="0">
            <a:spAutoFit/>
          </a:bodyPr>
          <a:lstStyle/>
          <a:p>
            <a:pPr algn="ctr"/>
            <a:r>
              <a:rPr lang="en-US" sz="2800" u="sng" dirty="0">
                <a:cs typeface="Arial" panose="020B0604020202020204" pitchFamily="34" charset="0"/>
              </a:rPr>
              <a:t>How do we teach and promote reading at North Leigh?</a:t>
            </a:r>
            <a:endParaRPr lang="en-GB" sz="2800" u="sng" dirty="0">
              <a:cs typeface="Arial" panose="020B0604020202020204" pitchFamily="34" charset="0"/>
            </a:endParaRPr>
          </a:p>
        </p:txBody>
      </p:sp>
      <p:pic>
        <p:nvPicPr>
          <p:cNvPr id="1026" name="Picture 2" descr="reading-clip-art-reading-clipart-3 | Welcome to Hylton Castle Primary Scho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2884" y="2453416"/>
            <a:ext cx="1726233" cy="180128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086679" y="3105835"/>
            <a:ext cx="2822714" cy="64633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Whole class reading sessions</a:t>
            </a:r>
            <a:endParaRPr lang="en-GB" dirty="0">
              <a:latin typeface="Arial" panose="020B0604020202020204" pitchFamily="34" charset="0"/>
              <a:cs typeface="Arial" panose="020B0604020202020204" pitchFamily="34" charset="0"/>
            </a:endParaRPr>
          </a:p>
        </p:txBody>
      </p:sp>
      <p:sp>
        <p:nvSpPr>
          <p:cNvPr id="4" name="TextBox 3"/>
          <p:cNvSpPr txBox="1"/>
          <p:nvPr/>
        </p:nvSpPr>
        <p:spPr>
          <a:xfrm>
            <a:off x="2093844" y="4130861"/>
            <a:ext cx="1311964" cy="923330"/>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High quality class texts</a:t>
            </a:r>
            <a:endParaRPr lang="en-GB" dirty="0">
              <a:latin typeface="Arial" panose="020B0604020202020204" pitchFamily="34" charset="0"/>
              <a:cs typeface="Arial" panose="020B0604020202020204" pitchFamily="34" charset="0"/>
            </a:endParaRPr>
          </a:p>
        </p:txBody>
      </p:sp>
      <p:sp>
        <p:nvSpPr>
          <p:cNvPr id="5" name="TextBox 4"/>
          <p:cNvSpPr txBox="1"/>
          <p:nvPr/>
        </p:nvSpPr>
        <p:spPr>
          <a:xfrm>
            <a:off x="8282608" y="2967335"/>
            <a:ext cx="2703443" cy="923330"/>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Celebrating events such as book weeks and </a:t>
            </a:r>
          </a:p>
          <a:p>
            <a:r>
              <a:rPr lang="en-US" dirty="0">
                <a:latin typeface="Arial" panose="020B0604020202020204" pitchFamily="34" charset="0"/>
                <a:cs typeface="Arial" panose="020B0604020202020204" pitchFamily="34" charset="0"/>
              </a:rPr>
              <a:t>World Book Day</a:t>
            </a:r>
            <a:endParaRPr lang="en-GB" dirty="0">
              <a:latin typeface="Arial" panose="020B0604020202020204" pitchFamily="34" charset="0"/>
              <a:cs typeface="Arial" panose="020B0604020202020204" pitchFamily="34" charset="0"/>
            </a:endParaRPr>
          </a:p>
        </p:txBody>
      </p:sp>
      <p:sp>
        <p:nvSpPr>
          <p:cNvPr id="6" name="TextBox 5"/>
          <p:cNvSpPr txBox="1"/>
          <p:nvPr/>
        </p:nvSpPr>
        <p:spPr>
          <a:xfrm>
            <a:off x="8110330" y="4166368"/>
            <a:ext cx="3525078"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Regular library visits</a:t>
            </a:r>
            <a:endParaRPr lang="en-GB" dirty="0">
              <a:latin typeface="Arial" panose="020B0604020202020204" pitchFamily="34" charset="0"/>
              <a:cs typeface="Arial" panose="020B0604020202020204" pitchFamily="34" charset="0"/>
            </a:endParaRPr>
          </a:p>
        </p:txBody>
      </p:sp>
      <p:sp>
        <p:nvSpPr>
          <p:cNvPr id="7" name="TextBox 6"/>
          <p:cNvSpPr txBox="1"/>
          <p:nvPr/>
        </p:nvSpPr>
        <p:spPr>
          <a:xfrm>
            <a:off x="4348438" y="5249947"/>
            <a:ext cx="3046275" cy="64633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Continued phonic support if necessary</a:t>
            </a:r>
            <a:endParaRPr lang="en-GB" dirty="0">
              <a:latin typeface="Arial" panose="020B0604020202020204" pitchFamily="34" charset="0"/>
              <a:cs typeface="Arial" panose="020B0604020202020204" pitchFamily="34" charset="0"/>
            </a:endParaRPr>
          </a:p>
        </p:txBody>
      </p:sp>
      <p:sp>
        <p:nvSpPr>
          <p:cNvPr id="8" name="TextBox 7"/>
          <p:cNvSpPr txBox="1"/>
          <p:nvPr/>
        </p:nvSpPr>
        <p:spPr>
          <a:xfrm>
            <a:off x="9183755" y="4972947"/>
            <a:ext cx="1961322" cy="1200329"/>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Individual reading, including parent volunteers</a:t>
            </a:r>
            <a:endParaRPr lang="en-GB" dirty="0">
              <a:latin typeface="Arial" panose="020B0604020202020204" pitchFamily="34" charset="0"/>
              <a:cs typeface="Arial" panose="020B0604020202020204" pitchFamily="34" charset="0"/>
            </a:endParaRPr>
          </a:p>
        </p:txBody>
      </p:sp>
      <p:sp>
        <p:nvSpPr>
          <p:cNvPr id="9" name="TextBox 8"/>
          <p:cNvSpPr txBox="1"/>
          <p:nvPr/>
        </p:nvSpPr>
        <p:spPr>
          <a:xfrm>
            <a:off x="5181600" y="1714752"/>
            <a:ext cx="1828800" cy="64633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Reading awards</a:t>
            </a:r>
            <a:endParaRPr lang="en-GB" dirty="0">
              <a:latin typeface="Arial" panose="020B0604020202020204" pitchFamily="34" charset="0"/>
              <a:cs typeface="Arial" panose="020B0604020202020204" pitchFamily="34" charset="0"/>
            </a:endParaRPr>
          </a:p>
        </p:txBody>
      </p:sp>
      <p:sp>
        <p:nvSpPr>
          <p:cNvPr id="11" name="Rectangle 10"/>
          <p:cNvSpPr/>
          <p:nvPr/>
        </p:nvSpPr>
        <p:spPr>
          <a:xfrm>
            <a:off x="3110982" y="2598222"/>
            <a:ext cx="1223412" cy="369332"/>
          </a:xfrm>
          <a:prstGeom prst="rect">
            <a:avLst/>
          </a:prstGeom>
        </p:spPr>
        <p:txBody>
          <a:bodyPr wrap="none">
            <a:spAutoFit/>
          </a:bodyPr>
          <a:lstStyle/>
          <a:p>
            <a:r>
              <a:rPr lang="en-US" dirty="0">
                <a:latin typeface="Arial" panose="020B0604020202020204" pitchFamily="34" charset="0"/>
                <a:cs typeface="Arial" panose="020B0604020202020204" pitchFamily="34" charset="0"/>
              </a:rPr>
              <a:t>Story time</a:t>
            </a:r>
            <a:endParaRPr lang="en-GB" dirty="0">
              <a:latin typeface="Arial" panose="020B0604020202020204" pitchFamily="34" charset="0"/>
              <a:cs typeface="Arial" panose="020B0604020202020204" pitchFamily="34" charset="0"/>
            </a:endParaRPr>
          </a:p>
        </p:txBody>
      </p:sp>
      <p:sp>
        <p:nvSpPr>
          <p:cNvPr id="12" name="TextBox 11"/>
          <p:cNvSpPr txBox="1"/>
          <p:nvPr/>
        </p:nvSpPr>
        <p:spPr>
          <a:xfrm>
            <a:off x="7394713" y="2084084"/>
            <a:ext cx="1510748"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Arch readers</a:t>
            </a:r>
            <a:endParaRPr lang="en-GB" dirty="0">
              <a:latin typeface="Arial" panose="020B0604020202020204" pitchFamily="34" charset="0"/>
              <a:cs typeface="Arial" panose="020B0604020202020204" pitchFamily="34" charset="0"/>
            </a:endParaRPr>
          </a:p>
        </p:txBody>
      </p:sp>
      <p:sp>
        <p:nvSpPr>
          <p:cNvPr id="13" name="TextBox 12"/>
          <p:cNvSpPr txBox="1"/>
          <p:nvPr/>
        </p:nvSpPr>
        <p:spPr>
          <a:xfrm>
            <a:off x="887896" y="5406887"/>
            <a:ext cx="1563756"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Author visits</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98830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99686" y="919162"/>
            <a:ext cx="6616976" cy="5038499"/>
          </a:xfrm>
          <a:prstGeom prst="rect">
            <a:avLst/>
          </a:prstGeom>
        </p:spPr>
      </p:pic>
      <p:pic>
        <p:nvPicPr>
          <p:cNvPr id="3" name="Picture 2"/>
          <p:cNvPicPr>
            <a:picLocks noChangeAspect="1"/>
          </p:cNvPicPr>
          <p:nvPr/>
        </p:nvPicPr>
        <p:blipFill>
          <a:blip r:embed="rId3"/>
          <a:stretch>
            <a:fillRect/>
          </a:stretch>
        </p:blipFill>
        <p:spPr>
          <a:xfrm>
            <a:off x="7719184" y="2628900"/>
            <a:ext cx="3819525" cy="1600200"/>
          </a:xfrm>
          <a:prstGeom prst="rect">
            <a:avLst/>
          </a:prstGeom>
        </p:spPr>
      </p:pic>
      <p:pic>
        <p:nvPicPr>
          <p:cNvPr id="4" name="Picture 3"/>
          <p:cNvPicPr>
            <a:picLocks noChangeAspect="1"/>
          </p:cNvPicPr>
          <p:nvPr/>
        </p:nvPicPr>
        <p:blipFill>
          <a:blip r:embed="rId4"/>
          <a:stretch>
            <a:fillRect/>
          </a:stretch>
        </p:blipFill>
        <p:spPr>
          <a:xfrm>
            <a:off x="7719184" y="4357461"/>
            <a:ext cx="3771900" cy="1600200"/>
          </a:xfrm>
          <a:prstGeom prst="rect">
            <a:avLst/>
          </a:prstGeom>
        </p:spPr>
      </p:pic>
    </p:spTree>
    <p:extLst>
      <p:ext uri="{BB962C8B-B14F-4D97-AF65-F5344CB8AC3E}">
        <p14:creationId xmlns:p14="http://schemas.microsoft.com/office/powerpoint/2010/main" val="1623464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981487" y="1780967"/>
            <a:ext cx="10381579" cy="4288528"/>
          </a:xfrm>
          <a:prstGeom prst="rect">
            <a:avLst/>
          </a:prstGeom>
        </p:spPr>
      </p:pic>
      <p:sp>
        <p:nvSpPr>
          <p:cNvPr id="3" name="TextBox 2"/>
          <p:cNvSpPr txBox="1"/>
          <p:nvPr/>
        </p:nvSpPr>
        <p:spPr>
          <a:xfrm>
            <a:off x="2703444" y="940904"/>
            <a:ext cx="6785113" cy="830997"/>
          </a:xfrm>
          <a:prstGeom prst="rect">
            <a:avLst/>
          </a:prstGeom>
          <a:noFill/>
        </p:spPr>
        <p:txBody>
          <a:bodyPr wrap="square" rtlCol="0">
            <a:spAutoFit/>
          </a:bodyPr>
          <a:lstStyle/>
          <a:p>
            <a:pPr algn="ctr"/>
            <a:r>
              <a:rPr lang="en-US" sz="4800" u="sng" dirty="0">
                <a:cs typeface="Arial" panose="020B0604020202020204" pitchFamily="34" charset="0"/>
              </a:rPr>
              <a:t>Word Reading</a:t>
            </a:r>
            <a:endParaRPr lang="en-GB" sz="4800" u="sng" dirty="0">
              <a:cs typeface="Arial" panose="020B0604020202020204" pitchFamily="34" charset="0"/>
            </a:endParaRPr>
          </a:p>
        </p:txBody>
      </p:sp>
    </p:spTree>
    <p:extLst>
      <p:ext uri="{BB962C8B-B14F-4D97-AF65-F5344CB8AC3E}">
        <p14:creationId xmlns:p14="http://schemas.microsoft.com/office/powerpoint/2010/main" val="1600569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67618" y="536101"/>
            <a:ext cx="9326880" cy="584775"/>
          </a:xfrm>
          <a:prstGeom prst="rect">
            <a:avLst/>
          </a:prstGeom>
          <a:noFill/>
        </p:spPr>
        <p:txBody>
          <a:bodyPr wrap="square" rtlCol="0">
            <a:spAutoFit/>
          </a:bodyPr>
          <a:lstStyle/>
          <a:p>
            <a:pPr algn="ctr"/>
            <a:r>
              <a:rPr lang="en-US" sz="3200" u="sng" dirty="0">
                <a:latin typeface="+mj-lt"/>
                <a:cs typeface="Arial" panose="020B0604020202020204" pitchFamily="34" charset="0"/>
              </a:rPr>
              <a:t>Reading Fluency</a:t>
            </a:r>
            <a:endParaRPr lang="en-GB" sz="3200" u="sng" dirty="0">
              <a:latin typeface="+mj-lt"/>
              <a:cs typeface="Arial" panose="020B0604020202020204" pitchFamily="34" charset="0"/>
            </a:endParaRPr>
          </a:p>
        </p:txBody>
      </p:sp>
      <p:sp>
        <p:nvSpPr>
          <p:cNvPr id="3" name="Rectangle 2"/>
          <p:cNvSpPr/>
          <p:nvPr/>
        </p:nvSpPr>
        <p:spPr>
          <a:xfrm>
            <a:off x="1001151" y="1140174"/>
            <a:ext cx="10189698" cy="523220"/>
          </a:xfrm>
          <a:prstGeom prst="rect">
            <a:avLst/>
          </a:prstGeom>
        </p:spPr>
        <p:txBody>
          <a:bodyPr wrap="square">
            <a:spAutoFit/>
          </a:bodyPr>
          <a:lstStyle/>
          <a:p>
            <a:r>
              <a:rPr lang="en-US" sz="1400" dirty="0">
                <a:solidFill>
                  <a:srgbClr val="191919"/>
                </a:solidFill>
                <a:latin typeface="Arial" panose="020B0604020202020204" pitchFamily="34" charset="0"/>
                <a:cs typeface="Arial" panose="020B0604020202020204" pitchFamily="34" charset="0"/>
              </a:rPr>
              <a:t>Fluency is a child’s ability to read a book or other text with accuracy, at a reasonable rate, and with appropriate expression. Reading fluency is important because it provides a bridge between word recognition and comprehension.</a:t>
            </a:r>
            <a:endParaRPr lang="en-GB" sz="1400" dirty="0">
              <a:latin typeface="Arial" panose="020B0604020202020204" pitchFamily="34" charset="0"/>
              <a:cs typeface="Arial" panose="020B0604020202020204" pitchFamily="34" charset="0"/>
            </a:endParaRPr>
          </a:p>
        </p:txBody>
      </p:sp>
      <p:sp>
        <p:nvSpPr>
          <p:cNvPr id="5" name="Rectangle 4"/>
          <p:cNvSpPr/>
          <p:nvPr/>
        </p:nvSpPr>
        <p:spPr>
          <a:xfrm>
            <a:off x="817417" y="1769012"/>
            <a:ext cx="2799471" cy="3319976"/>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001151" y="1961660"/>
            <a:ext cx="2410264" cy="2431435"/>
          </a:xfrm>
          <a:prstGeom prst="rect">
            <a:avLst/>
          </a:prstGeom>
        </p:spPr>
        <p:txBody>
          <a:bodyPr wrap="square">
            <a:spAutoFit/>
          </a:bodyPr>
          <a:lstStyle/>
          <a:p>
            <a:r>
              <a:rPr lang="en-US" sz="1400" dirty="0">
                <a:solidFill>
                  <a:srgbClr val="000000"/>
                </a:solidFill>
                <a:latin typeface="Verdana" panose="020B0604030504040204" pitchFamily="34" charset="0"/>
              </a:rPr>
              <a:t>             </a:t>
            </a:r>
          </a:p>
          <a:p>
            <a:endParaRPr lang="en-US" sz="1400" dirty="0">
              <a:solidFill>
                <a:srgbClr val="000000"/>
              </a:solidFill>
              <a:latin typeface="Verdana" panose="020B0604030504040204" pitchFamily="34" charset="0"/>
            </a:endParaRPr>
          </a:p>
          <a:p>
            <a:r>
              <a:rPr lang="en-US" sz="1400" dirty="0">
                <a:solidFill>
                  <a:srgbClr val="000000"/>
                </a:solidFill>
                <a:latin typeface="Verdana" panose="020B0604030504040204" pitchFamily="34" charset="0"/>
              </a:rPr>
              <a:t>             </a:t>
            </a:r>
            <a:r>
              <a:rPr lang="en-US" sz="1400" b="1" u="sng" dirty="0">
                <a:solidFill>
                  <a:srgbClr val="000000"/>
                </a:solidFill>
                <a:latin typeface="Verdana" panose="020B0604030504040204" pitchFamily="34" charset="0"/>
              </a:rPr>
              <a:t>Model</a:t>
            </a:r>
          </a:p>
          <a:p>
            <a:endParaRPr lang="en-US" sz="1400" dirty="0">
              <a:solidFill>
                <a:srgbClr val="000000"/>
              </a:solidFill>
              <a:latin typeface="Verdana" panose="020B0604030504040204" pitchFamily="34" charset="0"/>
            </a:endParaRPr>
          </a:p>
          <a:p>
            <a:r>
              <a:rPr lang="en-US" sz="1600" dirty="0">
                <a:solidFill>
                  <a:srgbClr val="000000"/>
                </a:solidFill>
                <a:latin typeface="Arial" panose="020B0604020202020204" pitchFamily="34" charset="0"/>
                <a:cs typeface="Arial" panose="020B0604020202020204" pitchFamily="34" charset="0"/>
              </a:rPr>
              <a:t>Read aloud to your child to provide a good example of fluent reading. Make it fun by using an expressive voice and intonation.</a:t>
            </a:r>
          </a:p>
        </p:txBody>
      </p:sp>
      <p:sp>
        <p:nvSpPr>
          <p:cNvPr id="8" name="Rectangle 7"/>
          <p:cNvSpPr/>
          <p:nvPr/>
        </p:nvSpPr>
        <p:spPr>
          <a:xfrm>
            <a:off x="4696264" y="1793985"/>
            <a:ext cx="2799471" cy="327003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u="sng" dirty="0">
                <a:solidFill>
                  <a:srgbClr val="000000"/>
                </a:solidFill>
                <a:latin typeface="Arial" panose="020B0604020202020204" pitchFamily="34" charset="0"/>
                <a:cs typeface="Arial" panose="020B0604020202020204" pitchFamily="34" charset="0"/>
              </a:rPr>
              <a:t>Partner Reading</a:t>
            </a:r>
          </a:p>
          <a:p>
            <a:pPr algn="ctr"/>
            <a:endParaRPr lang="en-US" sz="1600" b="1" u="sng" dirty="0">
              <a:solidFill>
                <a:srgbClr val="000000"/>
              </a:solidFill>
              <a:latin typeface="Arial" panose="020B0604020202020204" pitchFamily="34" charset="0"/>
              <a:cs typeface="Arial" panose="020B0604020202020204" pitchFamily="34" charset="0"/>
            </a:endParaRPr>
          </a:p>
          <a:p>
            <a:pPr algn="ctr"/>
            <a:r>
              <a:rPr lang="en-US" sz="1600" dirty="0">
                <a:solidFill>
                  <a:srgbClr val="000000"/>
                </a:solidFill>
                <a:latin typeface="Arial" panose="020B0604020202020204" pitchFamily="34" charset="0"/>
                <a:cs typeface="Arial" panose="020B0604020202020204" pitchFamily="34" charset="0"/>
              </a:rPr>
              <a:t>You and your child take turns reading. Select reading material that is at your child’s success level. You are the model for both fluency and personal expression</a:t>
            </a:r>
            <a:r>
              <a:rPr lang="en-US" dirty="0">
                <a:solidFill>
                  <a:srgbClr val="000000"/>
                </a:solidFill>
                <a:latin typeface="Arial" panose="020B0604020202020204" pitchFamily="34" charset="0"/>
                <a:cs typeface="Arial" panose="020B0604020202020204" pitchFamily="34" charset="0"/>
              </a:rPr>
              <a:t>.</a:t>
            </a:r>
            <a:endParaRPr lang="en-US" b="0" i="0" dirty="0">
              <a:solidFill>
                <a:srgbClr val="000000"/>
              </a:solidFill>
              <a:effectLst/>
              <a:latin typeface="Arial" panose="020B0604020202020204" pitchFamily="34" charset="0"/>
              <a:cs typeface="Arial" panose="020B0604020202020204" pitchFamily="34" charset="0"/>
            </a:endParaRPr>
          </a:p>
        </p:txBody>
      </p:sp>
      <p:sp>
        <p:nvSpPr>
          <p:cNvPr id="9" name="Rectangle 8"/>
          <p:cNvSpPr/>
          <p:nvPr/>
        </p:nvSpPr>
        <p:spPr>
          <a:xfrm>
            <a:off x="8575111" y="1793985"/>
            <a:ext cx="2799471" cy="327003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rgbClr val="000000"/>
                </a:solidFill>
                <a:latin typeface="Arial" panose="020B0604020202020204" pitchFamily="34" charset="0"/>
                <a:cs typeface="Arial" panose="020B0604020202020204" pitchFamily="34" charset="0"/>
              </a:rPr>
              <a:t>                </a:t>
            </a:r>
            <a:r>
              <a:rPr lang="en-US" sz="1600" b="1" u="sng" dirty="0">
                <a:solidFill>
                  <a:srgbClr val="000000"/>
                </a:solidFill>
                <a:latin typeface="Arial" panose="020B0604020202020204" pitchFamily="34" charset="0"/>
                <a:cs typeface="Arial" panose="020B0604020202020204" pitchFamily="34" charset="0"/>
              </a:rPr>
              <a:t>Choral Reading</a:t>
            </a:r>
          </a:p>
          <a:p>
            <a:pPr algn="ctr"/>
            <a:r>
              <a:rPr lang="en-US" sz="1600" dirty="0">
                <a:solidFill>
                  <a:srgbClr val="000000"/>
                </a:solidFill>
                <a:latin typeface="Arial" panose="020B0604020202020204" pitchFamily="34" charset="0"/>
                <a:cs typeface="Arial" panose="020B0604020202020204" pitchFamily="34" charset="0"/>
              </a:rPr>
              <a:t>You and your child read together at the same time. You should be slightly ahead (i.e., a couple of milliseconds) of your child. Even though it appears that the reading is happening simultaneously, you are actually leading and your child is following.</a:t>
            </a:r>
          </a:p>
          <a:p>
            <a:pPr marL="742950" lvl="1" indent="-285750">
              <a:buFont typeface="Arial" panose="020B0604020202020204" pitchFamily="34" charset="0"/>
              <a:buChar char="•"/>
            </a:pPr>
            <a:endParaRPr lang="en-US" sz="1100" dirty="0">
              <a:solidFill>
                <a:srgbClr val="000000"/>
              </a:solidFill>
              <a:latin typeface="Verdana" panose="020B0604030504040204" pitchFamily="34" charset="0"/>
            </a:endParaRPr>
          </a:p>
        </p:txBody>
      </p:sp>
      <p:sp>
        <p:nvSpPr>
          <p:cNvPr id="10" name="Rectangle 9"/>
          <p:cNvSpPr/>
          <p:nvPr/>
        </p:nvSpPr>
        <p:spPr>
          <a:xfrm>
            <a:off x="1517286" y="5219579"/>
            <a:ext cx="9157429" cy="1080654"/>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a:solidFill>
                  <a:srgbClr val="000000"/>
                </a:solidFill>
                <a:latin typeface="Arial" panose="020B0604020202020204" pitchFamily="34" charset="0"/>
                <a:cs typeface="Arial" panose="020B0604020202020204" pitchFamily="34" charset="0"/>
              </a:rPr>
              <a:t>                                                                                 </a:t>
            </a:r>
            <a:r>
              <a:rPr lang="en-US" sz="1400" b="1" u="sng" dirty="0">
                <a:solidFill>
                  <a:srgbClr val="000000"/>
                </a:solidFill>
                <a:latin typeface="Arial" panose="020B0604020202020204" pitchFamily="34" charset="0"/>
                <a:cs typeface="Arial" panose="020B0604020202020204" pitchFamily="34" charset="0"/>
              </a:rPr>
              <a:t>Repetition</a:t>
            </a:r>
          </a:p>
          <a:p>
            <a:pPr marL="742950" lvl="1" indent="-285750">
              <a:buFont typeface="Arial" panose="020B0604020202020204" pitchFamily="34" charset="0"/>
              <a:buChar char="•"/>
            </a:pPr>
            <a:r>
              <a:rPr lang="en-US" sz="1400" dirty="0">
                <a:solidFill>
                  <a:srgbClr val="000000"/>
                </a:solidFill>
                <a:latin typeface="Arial" panose="020B0604020202020204" pitchFamily="34" charset="0"/>
                <a:cs typeface="Arial" panose="020B0604020202020204" pitchFamily="34" charset="0"/>
              </a:rPr>
              <a:t>Once you have complied reading material, encourage your child to reread his favorites. Try to make it fun! This could include reading in a different location (e.g., on a swing or in the bath) or using different voices.</a:t>
            </a:r>
          </a:p>
          <a:p>
            <a:pPr marL="742950" lvl="1" indent="-285750">
              <a:buFont typeface="Arial" panose="020B0604020202020204" pitchFamily="34" charset="0"/>
              <a:buChar char="•"/>
            </a:pPr>
            <a:r>
              <a:rPr lang="en-US" sz="1400" dirty="0">
                <a:solidFill>
                  <a:srgbClr val="000000"/>
                </a:solidFill>
                <a:latin typeface="Arial" panose="020B0604020202020204" pitchFamily="34" charset="0"/>
                <a:cs typeface="Arial" panose="020B0604020202020204" pitchFamily="34" charset="0"/>
              </a:rPr>
              <a:t>Repeated readings not only improve fluency, but comprehension and using intonation as well.</a:t>
            </a:r>
          </a:p>
        </p:txBody>
      </p:sp>
    </p:spTree>
    <p:extLst>
      <p:ext uri="{BB962C8B-B14F-4D97-AF65-F5344CB8AC3E}">
        <p14:creationId xmlns:p14="http://schemas.microsoft.com/office/powerpoint/2010/main" val="2313671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08295" y="942535"/>
            <a:ext cx="9664505" cy="584775"/>
          </a:xfrm>
          <a:prstGeom prst="rect">
            <a:avLst/>
          </a:prstGeom>
          <a:noFill/>
        </p:spPr>
        <p:txBody>
          <a:bodyPr wrap="square" rtlCol="0">
            <a:spAutoFit/>
          </a:bodyPr>
          <a:lstStyle/>
          <a:p>
            <a:pPr algn="ctr"/>
            <a:r>
              <a:rPr lang="en-US" sz="3200" u="sng" dirty="0">
                <a:latin typeface="+mj-lt"/>
                <a:cs typeface="Arial" panose="020B0604020202020204" pitchFamily="34" charset="0"/>
              </a:rPr>
              <a:t>What do Whole Class Reading lessons look like?</a:t>
            </a:r>
            <a:endParaRPr lang="en-GB" sz="3200" u="sng" dirty="0">
              <a:latin typeface="+mj-lt"/>
              <a:cs typeface="Arial" panose="020B0604020202020204" pitchFamily="34" charset="0"/>
            </a:endParaRPr>
          </a:p>
        </p:txBody>
      </p:sp>
      <p:sp>
        <p:nvSpPr>
          <p:cNvPr id="3" name="TextBox 2"/>
          <p:cNvSpPr txBox="1"/>
          <p:nvPr/>
        </p:nvSpPr>
        <p:spPr>
          <a:xfrm>
            <a:off x="955004" y="1772263"/>
            <a:ext cx="2618509" cy="923330"/>
          </a:xfrm>
          <a:prstGeom prst="rect">
            <a:avLst/>
          </a:prstGeom>
          <a:noFill/>
          <a:ln>
            <a:solidFill>
              <a:schemeClr val="tx1"/>
            </a:solidFill>
          </a:ln>
        </p:spPr>
        <p:txBody>
          <a:bodyPr wrap="square" rtlCol="0">
            <a:spAutoFit/>
          </a:bodyPr>
          <a:lstStyle/>
          <a:p>
            <a:r>
              <a:rPr lang="en-US" dirty="0">
                <a:latin typeface="Arial" panose="020B0604020202020204" pitchFamily="34" charset="0"/>
                <a:cs typeface="Arial" panose="020B0604020202020204" pitchFamily="34" charset="0"/>
              </a:rPr>
              <a:t>Good quality class texts are carefully chosen by the teacher.</a:t>
            </a:r>
            <a:endParaRPr lang="en-GB" dirty="0">
              <a:latin typeface="Arial" panose="020B0604020202020204" pitchFamily="34" charset="0"/>
              <a:cs typeface="Arial" panose="020B0604020202020204" pitchFamily="34" charset="0"/>
            </a:endParaRPr>
          </a:p>
        </p:txBody>
      </p:sp>
      <p:sp>
        <p:nvSpPr>
          <p:cNvPr id="4" name="TextBox 3"/>
          <p:cNvSpPr txBox="1"/>
          <p:nvPr/>
        </p:nvSpPr>
        <p:spPr>
          <a:xfrm>
            <a:off x="4446829" y="1724934"/>
            <a:ext cx="2826327" cy="923330"/>
          </a:xfrm>
          <a:prstGeom prst="rect">
            <a:avLst/>
          </a:prstGeom>
          <a:noFill/>
          <a:ln>
            <a:solidFill>
              <a:schemeClr val="tx1"/>
            </a:solidFill>
          </a:ln>
        </p:spPr>
        <p:txBody>
          <a:bodyPr wrap="square" rtlCol="0">
            <a:spAutoFit/>
          </a:bodyPr>
          <a:lstStyle/>
          <a:p>
            <a:r>
              <a:rPr lang="en-US" dirty="0">
                <a:latin typeface="Arial" panose="020B0604020202020204" pitchFamily="34" charset="0"/>
                <a:cs typeface="Arial" panose="020B0604020202020204" pitchFamily="34" charset="0"/>
              </a:rPr>
              <a:t>Children are then taught reading skills, by the teacher, every day.</a:t>
            </a:r>
            <a:endParaRPr lang="en-GB" dirty="0">
              <a:latin typeface="Arial" panose="020B0604020202020204" pitchFamily="34" charset="0"/>
              <a:cs typeface="Arial" panose="020B0604020202020204" pitchFamily="34" charset="0"/>
            </a:endParaRPr>
          </a:p>
        </p:txBody>
      </p:sp>
      <p:sp>
        <p:nvSpPr>
          <p:cNvPr id="5" name="TextBox 4"/>
          <p:cNvSpPr txBox="1"/>
          <p:nvPr/>
        </p:nvSpPr>
        <p:spPr>
          <a:xfrm>
            <a:off x="7536873" y="1909600"/>
            <a:ext cx="3435927" cy="1477328"/>
          </a:xfrm>
          <a:prstGeom prst="rect">
            <a:avLst/>
          </a:prstGeom>
          <a:noFill/>
          <a:ln>
            <a:solidFill>
              <a:schemeClr val="tx1"/>
            </a:solidFill>
          </a:ln>
        </p:spPr>
        <p:txBody>
          <a:bodyPr wrap="square" rtlCol="0">
            <a:spAutoFit/>
          </a:bodyPr>
          <a:lstStyle/>
          <a:p>
            <a:pPr fontAlgn="t"/>
            <a:r>
              <a:rPr lang="en-US" dirty="0">
                <a:latin typeface="Arial" panose="020B0604020202020204" pitchFamily="34" charset="0"/>
                <a:cs typeface="Arial" panose="020B0604020202020204" pitchFamily="34" charset="0"/>
              </a:rPr>
              <a:t>Teachers follow structured weekly plans, and are able to develop various aspects of reading and comprehension skills with the whole class.</a:t>
            </a:r>
            <a:endParaRPr lang="en-US" b="0" i="0" dirty="0">
              <a:effectLst/>
              <a:latin typeface="Arial" panose="020B0604020202020204" pitchFamily="34" charset="0"/>
              <a:cs typeface="Arial" panose="020B0604020202020204" pitchFamily="34" charset="0"/>
            </a:endParaRPr>
          </a:p>
        </p:txBody>
      </p:sp>
      <p:sp>
        <p:nvSpPr>
          <p:cNvPr id="6" name="TextBox 5"/>
          <p:cNvSpPr txBox="1"/>
          <p:nvPr/>
        </p:nvSpPr>
        <p:spPr>
          <a:xfrm>
            <a:off x="1263640" y="3516077"/>
            <a:ext cx="2618509" cy="646331"/>
          </a:xfrm>
          <a:prstGeom prst="rect">
            <a:avLst/>
          </a:prstGeom>
          <a:noFill/>
          <a:ln>
            <a:solidFill>
              <a:schemeClr val="tx1"/>
            </a:solidFill>
          </a:ln>
        </p:spPr>
        <p:txBody>
          <a:bodyPr wrap="square" rtlCol="0">
            <a:spAutoFit/>
          </a:bodyPr>
          <a:lstStyle/>
          <a:p>
            <a:r>
              <a:rPr lang="en-US" dirty="0">
                <a:latin typeface="Arial" panose="020B0604020202020204" pitchFamily="34" charset="0"/>
                <a:cs typeface="Arial" panose="020B0604020202020204" pitchFamily="34" charset="0"/>
              </a:rPr>
              <a:t>Reading fluency is also taught</a:t>
            </a:r>
            <a:r>
              <a:rPr lang="en-US" dirty="0"/>
              <a:t>.</a:t>
            </a:r>
            <a:endParaRPr lang="en-GB" dirty="0"/>
          </a:p>
        </p:txBody>
      </p:sp>
      <p:sp>
        <p:nvSpPr>
          <p:cNvPr id="8" name="TextBox 7"/>
          <p:cNvSpPr txBox="1"/>
          <p:nvPr/>
        </p:nvSpPr>
        <p:spPr>
          <a:xfrm>
            <a:off x="6755581" y="3839242"/>
            <a:ext cx="4485889" cy="2308324"/>
          </a:xfrm>
          <a:prstGeom prst="rect">
            <a:avLst/>
          </a:prstGeom>
          <a:noFill/>
          <a:ln>
            <a:solidFill>
              <a:schemeClr val="tx1"/>
            </a:solidFill>
          </a:ln>
        </p:spPr>
        <p:txBody>
          <a:bodyPr wrap="square" rtlCol="0">
            <a:spAutoFit/>
          </a:bodyPr>
          <a:lstStyle/>
          <a:p>
            <a:r>
              <a:rPr lang="en-US" dirty="0">
                <a:latin typeface="Arial" panose="020B0604020202020204" pitchFamily="34" charset="0"/>
                <a:cs typeface="Arial" panose="020B0604020202020204" pitchFamily="34" charset="0"/>
              </a:rPr>
              <a:t>Teachers carefully select vocabulary words they want the children to learn that week. These will be taught, over learnt and embedded throughout the rest of the week during comprehension sessions and across the wider school day to allow for children to use these words in different contexts.</a:t>
            </a:r>
            <a:endParaRPr lang="en-GB" dirty="0">
              <a:latin typeface="Arial" panose="020B0604020202020204" pitchFamily="34" charset="0"/>
              <a:cs typeface="Arial" panose="020B0604020202020204" pitchFamily="34" charset="0"/>
            </a:endParaRPr>
          </a:p>
        </p:txBody>
      </p:sp>
      <p:sp>
        <p:nvSpPr>
          <p:cNvPr id="9" name="TextBox 8"/>
          <p:cNvSpPr txBox="1"/>
          <p:nvPr/>
        </p:nvSpPr>
        <p:spPr>
          <a:xfrm>
            <a:off x="1645461" y="4835809"/>
            <a:ext cx="3532909" cy="646331"/>
          </a:xfrm>
          <a:prstGeom prst="rect">
            <a:avLst/>
          </a:prstGeom>
          <a:noFill/>
          <a:ln>
            <a:solidFill>
              <a:schemeClr val="tx1"/>
            </a:solidFill>
          </a:ln>
        </p:spPr>
        <p:txBody>
          <a:bodyPr wrap="square" rtlCol="0">
            <a:spAutoFit/>
          </a:bodyPr>
          <a:lstStyle/>
          <a:p>
            <a:r>
              <a:rPr lang="en-US" dirty="0">
                <a:latin typeface="Arial" panose="020B0604020202020204" pitchFamily="34" charset="0"/>
                <a:cs typeface="Arial" panose="020B0604020202020204" pitchFamily="34" charset="0"/>
              </a:rPr>
              <a:t>Teachers will cover both fiction</a:t>
            </a:r>
          </a:p>
          <a:p>
            <a:r>
              <a:rPr lang="en-US" dirty="0">
                <a:latin typeface="Arial" panose="020B0604020202020204" pitchFamily="34" charset="0"/>
                <a:cs typeface="Arial" panose="020B0604020202020204" pitchFamily="34" charset="0"/>
              </a:rPr>
              <a:t> and non-fiction texts</a:t>
            </a:r>
            <a:r>
              <a:rPr lang="en-US" dirty="0"/>
              <a:t>.</a:t>
            </a:r>
            <a:endParaRPr lang="en-GB" dirty="0"/>
          </a:p>
        </p:txBody>
      </p:sp>
      <p:pic>
        <p:nvPicPr>
          <p:cNvPr id="10" name="Picture 9"/>
          <p:cNvPicPr>
            <a:picLocks noChangeAspect="1"/>
          </p:cNvPicPr>
          <p:nvPr/>
        </p:nvPicPr>
        <p:blipFill>
          <a:blip r:embed="rId2"/>
          <a:stretch>
            <a:fillRect/>
          </a:stretch>
        </p:blipFill>
        <p:spPr>
          <a:xfrm>
            <a:off x="4446829" y="3017596"/>
            <a:ext cx="2229355" cy="1448881"/>
          </a:xfrm>
          <a:prstGeom prst="rect">
            <a:avLst/>
          </a:prstGeom>
        </p:spPr>
      </p:pic>
    </p:spTree>
    <p:extLst>
      <p:ext uri="{BB962C8B-B14F-4D97-AF65-F5344CB8AC3E}">
        <p14:creationId xmlns:p14="http://schemas.microsoft.com/office/powerpoint/2010/main" val="2340971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07904" y="649032"/>
            <a:ext cx="3747223" cy="5359042"/>
          </a:xfrm>
          <a:prstGeom prst="rect">
            <a:avLst/>
          </a:prstGeom>
        </p:spPr>
      </p:pic>
      <p:pic>
        <p:nvPicPr>
          <p:cNvPr id="4" name="Picture 3"/>
          <p:cNvPicPr>
            <a:picLocks noChangeAspect="1"/>
          </p:cNvPicPr>
          <p:nvPr/>
        </p:nvPicPr>
        <p:blipFill>
          <a:blip r:embed="rId3"/>
          <a:stretch>
            <a:fillRect/>
          </a:stretch>
        </p:blipFill>
        <p:spPr>
          <a:xfrm>
            <a:off x="7257616" y="649032"/>
            <a:ext cx="3978420" cy="5626158"/>
          </a:xfrm>
          <a:prstGeom prst="rect">
            <a:avLst/>
          </a:prstGeom>
        </p:spPr>
      </p:pic>
    </p:spTree>
    <p:extLst>
      <p:ext uri="{BB962C8B-B14F-4D97-AF65-F5344CB8AC3E}">
        <p14:creationId xmlns:p14="http://schemas.microsoft.com/office/powerpoint/2010/main" val="3431223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5360" y="984738"/>
            <a:ext cx="10241280" cy="646331"/>
          </a:xfrm>
          <a:prstGeom prst="rect">
            <a:avLst/>
          </a:prstGeom>
          <a:noFill/>
        </p:spPr>
        <p:txBody>
          <a:bodyPr wrap="square" rtlCol="0">
            <a:spAutoFit/>
          </a:bodyPr>
          <a:lstStyle/>
          <a:p>
            <a:pPr algn="ctr"/>
            <a:r>
              <a:rPr lang="en-US" sz="3600" u="sng" dirty="0">
                <a:latin typeface="Arial" panose="020B0604020202020204" pitchFamily="34" charset="0"/>
                <a:cs typeface="Arial" panose="020B0604020202020204" pitchFamily="34" charset="0"/>
              </a:rPr>
              <a:t>How can you support your child at home?</a:t>
            </a:r>
            <a:endParaRPr lang="en-GB" sz="3600" u="sng"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rotWithShape="1">
          <a:blip r:embed="rId2"/>
          <a:srcRect l="7872" r="3318"/>
          <a:stretch/>
        </p:blipFill>
        <p:spPr>
          <a:xfrm>
            <a:off x="5334000" y="2638150"/>
            <a:ext cx="1524000" cy="1581700"/>
          </a:xfrm>
          <a:prstGeom prst="rect">
            <a:avLst/>
          </a:prstGeom>
        </p:spPr>
      </p:pic>
      <p:sp>
        <p:nvSpPr>
          <p:cNvPr id="4" name="TextBox 3"/>
          <p:cNvSpPr txBox="1"/>
          <p:nvPr/>
        </p:nvSpPr>
        <p:spPr>
          <a:xfrm>
            <a:off x="1108364" y="2161309"/>
            <a:ext cx="2216727" cy="646331"/>
          </a:xfrm>
          <a:prstGeom prst="rect">
            <a:avLst/>
          </a:prstGeom>
          <a:noFill/>
          <a:ln>
            <a:solidFill>
              <a:schemeClr val="tx1"/>
            </a:solidFill>
          </a:ln>
        </p:spPr>
        <p:txBody>
          <a:bodyPr wrap="square" rtlCol="0">
            <a:spAutoFit/>
          </a:bodyPr>
          <a:lstStyle/>
          <a:p>
            <a:r>
              <a:rPr lang="en-US" dirty="0">
                <a:latin typeface="Arial" panose="020B0604020202020204" pitchFamily="34" charset="0"/>
                <a:cs typeface="Arial" panose="020B0604020202020204" pitchFamily="34" charset="0"/>
              </a:rPr>
              <a:t>Read, read, and read some more!</a:t>
            </a:r>
            <a:endParaRPr lang="en-GB" dirty="0">
              <a:latin typeface="Arial" panose="020B0604020202020204" pitchFamily="34" charset="0"/>
              <a:cs typeface="Arial" panose="020B0604020202020204" pitchFamily="34" charset="0"/>
            </a:endParaRPr>
          </a:p>
        </p:txBody>
      </p:sp>
      <p:sp>
        <p:nvSpPr>
          <p:cNvPr id="5" name="Rectangle 4"/>
          <p:cNvSpPr/>
          <p:nvPr/>
        </p:nvSpPr>
        <p:spPr>
          <a:xfrm>
            <a:off x="8395855" y="2228672"/>
            <a:ext cx="2438400" cy="1754326"/>
          </a:xfrm>
          <a:prstGeom prst="rect">
            <a:avLst/>
          </a:prstGeom>
          <a:ln>
            <a:solidFill>
              <a:schemeClr val="tx1"/>
            </a:solidFill>
          </a:ln>
        </p:spPr>
        <p:txBody>
          <a:bodyPr wrap="square">
            <a:spAutoFit/>
          </a:bodyPr>
          <a:lstStyle/>
          <a:p>
            <a:r>
              <a:rPr lang="en-US" dirty="0">
                <a:latin typeface="Arial" panose="020B0604020202020204" pitchFamily="34" charset="0"/>
                <a:cs typeface="Arial" panose="020B0604020202020204" pitchFamily="34" charset="0"/>
              </a:rPr>
              <a:t>Enjoying a wide range of materials: Picture books (all ages!) Newspapers Magazines and Audio books </a:t>
            </a:r>
            <a:endParaRPr lang="en-GB" dirty="0">
              <a:latin typeface="Arial" panose="020B0604020202020204" pitchFamily="34" charset="0"/>
              <a:cs typeface="Arial" panose="020B0604020202020204" pitchFamily="34" charset="0"/>
            </a:endParaRPr>
          </a:p>
        </p:txBody>
      </p:sp>
      <p:sp>
        <p:nvSpPr>
          <p:cNvPr id="6" name="Rectangle 5"/>
          <p:cNvSpPr/>
          <p:nvPr/>
        </p:nvSpPr>
        <p:spPr>
          <a:xfrm>
            <a:off x="1284597" y="3244334"/>
            <a:ext cx="1597148" cy="1477328"/>
          </a:xfrm>
          <a:prstGeom prst="rect">
            <a:avLst/>
          </a:prstGeom>
          <a:ln>
            <a:solidFill>
              <a:schemeClr val="tx1"/>
            </a:solidFill>
          </a:ln>
        </p:spPr>
        <p:txBody>
          <a:bodyPr wrap="square">
            <a:spAutoFit/>
          </a:bodyPr>
          <a:lstStyle/>
          <a:p>
            <a:r>
              <a:rPr lang="en-US" dirty="0">
                <a:latin typeface="Arial" panose="020B0604020202020204" pitchFamily="34" charset="0"/>
                <a:cs typeface="Arial" panose="020B0604020202020204" pitchFamily="34" charset="0"/>
              </a:rPr>
              <a:t>Hear your child read (Daily - Reading Diaries)</a:t>
            </a:r>
            <a:endParaRPr lang="en-GB" dirty="0">
              <a:latin typeface="Arial" panose="020B0604020202020204" pitchFamily="34" charset="0"/>
              <a:cs typeface="Arial" panose="020B0604020202020204" pitchFamily="34" charset="0"/>
            </a:endParaRPr>
          </a:p>
        </p:txBody>
      </p:sp>
      <p:sp>
        <p:nvSpPr>
          <p:cNvPr id="7" name="Rectangle 6"/>
          <p:cNvSpPr/>
          <p:nvPr/>
        </p:nvSpPr>
        <p:spPr>
          <a:xfrm>
            <a:off x="3885971" y="1711523"/>
            <a:ext cx="4403770" cy="369332"/>
          </a:xfrm>
          <a:prstGeom prst="rect">
            <a:avLst/>
          </a:prstGeom>
          <a:ln>
            <a:solidFill>
              <a:schemeClr val="tx1"/>
            </a:solidFill>
          </a:ln>
        </p:spPr>
        <p:txBody>
          <a:bodyPr wrap="none">
            <a:spAutoFit/>
          </a:bodyPr>
          <a:lstStyle/>
          <a:p>
            <a:r>
              <a:rPr lang="en-US" dirty="0">
                <a:latin typeface="Arial" panose="020B0604020202020204" pitchFamily="34" charset="0"/>
                <a:cs typeface="Arial" panose="020B0604020202020204" pitchFamily="34" charset="0"/>
              </a:rPr>
              <a:t>Being a role model – get caught reading! </a:t>
            </a:r>
            <a:endParaRPr lang="en-GB" dirty="0">
              <a:latin typeface="Arial" panose="020B0604020202020204" pitchFamily="34" charset="0"/>
              <a:cs typeface="Arial" panose="020B0604020202020204" pitchFamily="34" charset="0"/>
            </a:endParaRPr>
          </a:p>
        </p:txBody>
      </p:sp>
      <p:sp>
        <p:nvSpPr>
          <p:cNvPr id="8" name="Rectangle 7"/>
          <p:cNvSpPr/>
          <p:nvPr/>
        </p:nvSpPr>
        <p:spPr>
          <a:xfrm>
            <a:off x="2223655" y="5433398"/>
            <a:ext cx="7744691" cy="369332"/>
          </a:xfrm>
          <a:prstGeom prst="rect">
            <a:avLst/>
          </a:prstGeom>
        </p:spPr>
        <p:txBody>
          <a:bodyPr wrap="square">
            <a:spAutoFit/>
          </a:bodyPr>
          <a:lstStyle/>
          <a:p>
            <a:pPr algn="ctr"/>
            <a:r>
              <a:rPr lang="en-US" b="1" dirty="0">
                <a:latin typeface="Arial" panose="020B0604020202020204" pitchFamily="34" charset="0"/>
                <a:cs typeface="Arial" panose="020B0604020202020204" pitchFamily="34" charset="0"/>
              </a:rPr>
              <a:t>Your child is never too old to read to you or for you to read to them!</a:t>
            </a:r>
            <a:endParaRPr lang="en-GB" b="1" dirty="0">
              <a:latin typeface="Arial" panose="020B0604020202020204" pitchFamily="34" charset="0"/>
              <a:cs typeface="Arial" panose="020B0604020202020204" pitchFamily="34" charset="0"/>
            </a:endParaRPr>
          </a:p>
        </p:txBody>
      </p:sp>
      <p:sp>
        <p:nvSpPr>
          <p:cNvPr id="9" name="Rectangle 8"/>
          <p:cNvSpPr/>
          <p:nvPr/>
        </p:nvSpPr>
        <p:spPr>
          <a:xfrm>
            <a:off x="7730605" y="4501386"/>
            <a:ext cx="3486035" cy="646331"/>
          </a:xfrm>
          <a:prstGeom prst="rect">
            <a:avLst/>
          </a:prstGeom>
          <a:ln>
            <a:solidFill>
              <a:schemeClr val="tx1"/>
            </a:solidFill>
          </a:ln>
        </p:spPr>
        <p:txBody>
          <a:bodyPr wrap="square">
            <a:spAutoFit/>
          </a:bodyPr>
          <a:lstStyle/>
          <a:p>
            <a:r>
              <a:rPr lang="en-US" dirty="0">
                <a:latin typeface="Arial" panose="020B0604020202020204" pitchFamily="34" charset="0"/>
                <a:cs typeface="Arial" panose="020B0604020202020204" pitchFamily="34" charset="0"/>
              </a:rPr>
              <a:t>Encourage wide reading – range of genres</a:t>
            </a:r>
            <a:endParaRPr lang="en-GB" dirty="0">
              <a:latin typeface="Arial" panose="020B0604020202020204" pitchFamily="34" charset="0"/>
              <a:cs typeface="Arial" panose="020B0604020202020204" pitchFamily="34" charset="0"/>
            </a:endParaRPr>
          </a:p>
        </p:txBody>
      </p:sp>
      <p:sp>
        <p:nvSpPr>
          <p:cNvPr id="10" name="Rectangle 9"/>
          <p:cNvSpPr/>
          <p:nvPr/>
        </p:nvSpPr>
        <p:spPr>
          <a:xfrm>
            <a:off x="4218593" y="4863638"/>
            <a:ext cx="2847896" cy="369332"/>
          </a:xfrm>
          <a:prstGeom prst="rect">
            <a:avLst/>
          </a:prstGeom>
          <a:ln>
            <a:solidFill>
              <a:schemeClr val="tx1"/>
            </a:solidFill>
          </a:ln>
        </p:spPr>
        <p:txBody>
          <a:bodyPr wrap="none">
            <a:spAutoFit/>
          </a:bodyPr>
          <a:lstStyle/>
          <a:p>
            <a:r>
              <a:rPr lang="en-US" dirty="0">
                <a:latin typeface="Arial" panose="020B0604020202020204" pitchFamily="34" charset="0"/>
                <a:cs typeface="Arial" panose="020B0604020202020204" pitchFamily="34" charset="0"/>
              </a:rPr>
              <a:t>Asking effective questions</a:t>
            </a:r>
            <a:endParaRPr lang="en-GB" dirty="0">
              <a:latin typeface="Arial" panose="020B0604020202020204" pitchFamily="34" charset="0"/>
              <a:cs typeface="Arial" panose="020B0604020202020204" pitchFamily="34" charset="0"/>
            </a:endParaRPr>
          </a:p>
        </p:txBody>
      </p:sp>
      <p:sp>
        <p:nvSpPr>
          <p:cNvPr id="11" name="TextBox 10"/>
          <p:cNvSpPr txBox="1"/>
          <p:nvPr/>
        </p:nvSpPr>
        <p:spPr>
          <a:xfrm>
            <a:off x="3186314" y="3692535"/>
            <a:ext cx="2008909" cy="923330"/>
          </a:xfrm>
          <a:prstGeom prst="rect">
            <a:avLst/>
          </a:prstGeom>
          <a:noFill/>
          <a:ln>
            <a:solidFill>
              <a:schemeClr val="tx1"/>
            </a:solidFill>
          </a:ln>
        </p:spPr>
        <p:txBody>
          <a:bodyPr wrap="square" rtlCol="0">
            <a:spAutoFit/>
          </a:bodyPr>
          <a:lstStyle/>
          <a:p>
            <a:r>
              <a:rPr lang="en-US" dirty="0">
                <a:latin typeface="Arial" panose="020B0604020202020204" pitchFamily="34" charset="0"/>
                <a:cs typeface="Arial" panose="020B0604020202020204" pitchFamily="34" charset="0"/>
              </a:rPr>
              <a:t>Support them in choosing new books to read</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745880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7446" y="942535"/>
            <a:ext cx="9326880" cy="646331"/>
          </a:xfrm>
          <a:prstGeom prst="rect">
            <a:avLst/>
          </a:prstGeom>
          <a:noFill/>
        </p:spPr>
        <p:txBody>
          <a:bodyPr wrap="square" rtlCol="0">
            <a:spAutoFit/>
          </a:bodyPr>
          <a:lstStyle/>
          <a:p>
            <a:pPr algn="ctr"/>
            <a:r>
              <a:rPr lang="en-US" sz="3600" u="sng" dirty="0">
                <a:latin typeface="+mj-lt"/>
                <a:cs typeface="Arial" panose="020B0604020202020204" pitchFamily="34" charset="0"/>
              </a:rPr>
              <a:t>Further Support</a:t>
            </a:r>
            <a:endParaRPr lang="en-GB" sz="3600" u="sng" dirty="0">
              <a:latin typeface="+mj-lt"/>
              <a:cs typeface="Arial" panose="020B0604020202020204" pitchFamily="34" charset="0"/>
            </a:endParaRPr>
          </a:p>
        </p:txBody>
      </p:sp>
      <p:sp>
        <p:nvSpPr>
          <p:cNvPr id="3" name="Rectangle 2"/>
          <p:cNvSpPr/>
          <p:nvPr/>
        </p:nvSpPr>
        <p:spPr>
          <a:xfrm>
            <a:off x="988686" y="1992309"/>
            <a:ext cx="5116692" cy="646331"/>
          </a:xfrm>
          <a:prstGeom prst="rect">
            <a:avLst/>
          </a:prstGeom>
        </p:spPr>
        <p:txBody>
          <a:bodyPr wrap="square">
            <a:spAutoFit/>
          </a:bodyPr>
          <a:lstStyle/>
          <a:p>
            <a:r>
              <a:rPr lang="en-US" sz="3600" dirty="0">
                <a:solidFill>
                  <a:srgbClr val="0070C0"/>
                </a:solidFill>
                <a:hlinkClick r:id="rId2"/>
              </a:rPr>
              <a:t>The School Reading List</a:t>
            </a:r>
            <a:endParaRPr lang="en-GB" sz="3600" dirty="0">
              <a:solidFill>
                <a:srgbClr val="0070C0"/>
              </a:solidFill>
            </a:endParaRPr>
          </a:p>
        </p:txBody>
      </p:sp>
      <p:sp>
        <p:nvSpPr>
          <p:cNvPr id="4" name="Rectangle 3"/>
          <p:cNvSpPr/>
          <p:nvPr/>
        </p:nvSpPr>
        <p:spPr>
          <a:xfrm>
            <a:off x="1002753" y="3042083"/>
            <a:ext cx="2229969" cy="646331"/>
          </a:xfrm>
          <a:prstGeom prst="rect">
            <a:avLst/>
          </a:prstGeom>
        </p:spPr>
        <p:txBody>
          <a:bodyPr wrap="none">
            <a:spAutoFit/>
          </a:bodyPr>
          <a:lstStyle/>
          <a:p>
            <a:r>
              <a:rPr lang="en-GB" sz="3600" dirty="0">
                <a:hlinkClick r:id="rId3"/>
              </a:rPr>
              <a:t>Book Trust</a:t>
            </a:r>
            <a:endParaRPr lang="en-GB" sz="3600" dirty="0"/>
          </a:p>
        </p:txBody>
      </p:sp>
      <p:sp>
        <p:nvSpPr>
          <p:cNvPr id="5" name="Rectangle 4"/>
          <p:cNvSpPr/>
          <p:nvPr/>
        </p:nvSpPr>
        <p:spPr>
          <a:xfrm>
            <a:off x="1002753" y="4231251"/>
            <a:ext cx="10195130" cy="646331"/>
          </a:xfrm>
          <a:prstGeom prst="rect">
            <a:avLst/>
          </a:prstGeom>
        </p:spPr>
        <p:txBody>
          <a:bodyPr wrap="square">
            <a:spAutoFit/>
          </a:bodyPr>
          <a:lstStyle/>
          <a:p>
            <a:r>
              <a:rPr lang="en-US" sz="3600" dirty="0">
                <a:hlinkClick r:id="rId4"/>
              </a:rPr>
              <a:t>TES 100 Fiction Books All Children Should Read </a:t>
            </a:r>
            <a:endParaRPr lang="en-GB" sz="3600" dirty="0"/>
          </a:p>
        </p:txBody>
      </p:sp>
      <p:sp>
        <p:nvSpPr>
          <p:cNvPr id="8" name="TextBox 7">
            <a:extLst>
              <a:ext uri="{FF2B5EF4-FFF2-40B4-BE49-F238E27FC236}">
                <a16:creationId xmlns:a16="http://schemas.microsoft.com/office/drawing/2014/main" id="{2847B4FB-0954-4F7E-CFED-BBCE15C00219}"/>
              </a:ext>
            </a:extLst>
          </p:cNvPr>
          <p:cNvSpPr txBox="1"/>
          <p:nvPr/>
        </p:nvSpPr>
        <p:spPr>
          <a:xfrm>
            <a:off x="2245895" y="5069305"/>
            <a:ext cx="7539789" cy="1015663"/>
          </a:xfrm>
          <a:prstGeom prst="rect">
            <a:avLst/>
          </a:prstGeom>
          <a:noFill/>
        </p:spPr>
        <p:txBody>
          <a:bodyPr wrap="square" rtlCol="0">
            <a:spAutoFit/>
          </a:bodyPr>
          <a:lstStyle/>
          <a:p>
            <a:pPr algn="ctr"/>
            <a:r>
              <a:rPr lang="en-US" sz="6000" dirty="0">
                <a:solidFill>
                  <a:srgbClr val="FFC000"/>
                </a:solidFill>
              </a:rPr>
              <a:t>Let’s Read!</a:t>
            </a:r>
            <a:endParaRPr lang="en-GB" sz="6000" dirty="0">
              <a:solidFill>
                <a:srgbClr val="FFC000"/>
              </a:solidFill>
            </a:endParaRPr>
          </a:p>
        </p:txBody>
      </p:sp>
    </p:spTree>
    <p:extLst>
      <p:ext uri="{BB962C8B-B14F-4D97-AF65-F5344CB8AC3E}">
        <p14:creationId xmlns:p14="http://schemas.microsoft.com/office/powerpoint/2010/main" val="162400594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Marquee">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ba42ea3-cd18-43c7-98ea-4d3ff1baa5fa">
      <Terms xmlns="http://schemas.microsoft.com/office/infopath/2007/PartnerControls"/>
    </lcf76f155ced4ddcb4097134ff3c332f>
    <DateandTime xmlns="cba42ea3-cd18-43c7-98ea-4d3ff1baa5fa" xsi:nil="true"/>
    <TaxCatchAll xmlns="917c4d26-8567-48c3-8820-9113a21f83b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BF1D8BE0D98E2469E4DC88C08455023" ma:contentTypeVersion="19" ma:contentTypeDescription="Create a new document." ma:contentTypeScope="" ma:versionID="b6a597460d02c1f39f57bf8c23ef482f">
  <xsd:schema xmlns:xsd="http://www.w3.org/2001/XMLSchema" xmlns:xs="http://www.w3.org/2001/XMLSchema" xmlns:p="http://schemas.microsoft.com/office/2006/metadata/properties" xmlns:ns2="cba42ea3-cd18-43c7-98ea-4d3ff1baa5fa" xmlns:ns3="917c4d26-8567-48c3-8820-9113a21f83b2" targetNamespace="http://schemas.microsoft.com/office/2006/metadata/properties" ma:root="true" ma:fieldsID="0bc25e3a9ece6c0e7ac87291ca0dd349" ns2:_="" ns3:_="">
    <xsd:import namespace="cba42ea3-cd18-43c7-98ea-4d3ff1baa5fa"/>
    <xsd:import namespace="917c4d26-8567-48c3-8820-9113a21f83b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2:DateandTime"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ba42ea3-cd18-43c7-98ea-4d3ff1baa5f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DateandTime" ma:index="21" nillable="true" ma:displayName="Date and Time" ma:format="DateOnly" ma:internalName="DateandTime">
      <xsd:simpleType>
        <xsd:restriction base="dms:DateTim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43b199c-6934-447a-9eef-1d8ebae8446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17c4d26-8567-48c3-8820-9113a21f83b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ab06a846-91a9-41aa-b2ea-603a9b4bee29}" ma:internalName="TaxCatchAll" ma:showField="CatchAllData" ma:web="917c4d26-8567-48c3-8820-9113a21f83b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AF871DA-8D13-48BC-82CF-CAC8AD55F957}">
  <ds:schemaRefs>
    <ds:schemaRef ds:uri="http://schemas.microsoft.com/sharepoint/v3/contenttype/forms"/>
  </ds:schemaRefs>
</ds:datastoreItem>
</file>

<file path=customXml/itemProps2.xml><?xml version="1.0" encoding="utf-8"?>
<ds:datastoreItem xmlns:ds="http://schemas.openxmlformats.org/officeDocument/2006/customXml" ds:itemID="{B24286B6-D3DF-4697-9BEB-AFD74B242C28}">
  <ds:schemaRefs>
    <ds:schemaRef ds:uri="http://schemas.microsoft.com/office/2006/metadata/properties"/>
    <ds:schemaRef ds:uri="http://schemas.microsoft.com/office/infopath/2007/PartnerControls"/>
    <ds:schemaRef ds:uri="cba42ea3-cd18-43c7-98ea-4d3ff1baa5fa"/>
    <ds:schemaRef ds:uri="917c4d26-8567-48c3-8820-9113a21f83b2"/>
  </ds:schemaRefs>
</ds:datastoreItem>
</file>

<file path=customXml/itemProps3.xml><?xml version="1.0" encoding="utf-8"?>
<ds:datastoreItem xmlns:ds="http://schemas.openxmlformats.org/officeDocument/2006/customXml" ds:itemID="{53E0BF38-77CA-45C5-B339-4205198E23C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ba42ea3-cd18-43c7-98ea-4d3ff1baa5fa"/>
    <ds:schemaRef ds:uri="917c4d26-8567-48c3-8820-9113a21f83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Organic</Template>
  <TotalTime>1512</TotalTime>
  <Words>730</Words>
  <Application>Microsoft Office PowerPoint</Application>
  <PresentationFormat>Widescreen</PresentationFormat>
  <Paragraphs>65</Paragraphs>
  <Slides>11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Garamond</vt:lpstr>
      <vt:lpstr>Verdana</vt:lpstr>
      <vt:lpstr>Organic</vt:lpstr>
      <vt:lpstr>LKS2  Reading Workshop</vt:lpstr>
      <vt:lpstr>PowerPoint Presentation</vt:lpstr>
      <vt:lpstr>Why the focus  on reading for pleasure?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KS2  Reading Workshop</dc:title>
  <dc:creator>Kirsty</dc:creator>
  <cp:lastModifiedBy>Sarah Prior</cp:lastModifiedBy>
  <cp:revision>25</cp:revision>
  <dcterms:created xsi:type="dcterms:W3CDTF">2023-10-15T15:25:56Z</dcterms:created>
  <dcterms:modified xsi:type="dcterms:W3CDTF">2026-10-16T08:59:49Z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0x010100ABF1D8BE0D98E2469E4DC88C08455023</vt:lpwstr>
  </property>
</Properties>
</file>