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3" r:id="rId1"/>
  </p:sldMasterIdLst>
  <p:notesMasterIdLst>
    <p:notesMasterId r:id="rId15"/>
  </p:notesMasterIdLst>
  <p:sldIdLst>
    <p:sldId id="256" r:id="rId2"/>
    <p:sldId id="280" r:id="rId3"/>
    <p:sldId id="284" r:id="rId4"/>
    <p:sldId id="258" r:id="rId5"/>
    <p:sldId id="292" r:id="rId6"/>
    <p:sldId id="260" r:id="rId7"/>
    <p:sldId id="272" r:id="rId8"/>
    <p:sldId id="291" r:id="rId9"/>
    <p:sldId id="267" r:id="rId10"/>
    <p:sldId id="290" r:id="rId11"/>
    <p:sldId id="287" r:id="rId12"/>
    <p:sldId id="286" r:id="rId13"/>
    <p:sldId id="28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3C986C-2E39-E61F-3BAA-F2F59E06F2E5}" v="6" dt="2025-08-27T12:26:56.5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94050" autoAdjust="0"/>
  </p:normalViewPr>
  <p:slideViewPr>
    <p:cSldViewPr snapToGrid="0">
      <p:cViewPr varScale="1">
        <p:scale>
          <a:sx n="67" d="100"/>
          <a:sy n="67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2D3E0-9779-42E5-824D-0F0AFED9E1DB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C24FE3-2EF4-4FDC-8AFD-4BEBE84A9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407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Class pic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22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Please emphasise that</a:t>
            </a:r>
            <a:r>
              <a:rPr lang="en-US" sz="1200" baseline="0" dirty="0"/>
              <a:t> every day counts at school – every second children are here counts. </a:t>
            </a:r>
            <a:endParaRPr lang="en-US" sz="1200" dirty="0"/>
          </a:p>
          <a:p>
            <a:endParaRPr lang="en-US" sz="1200" dirty="0"/>
          </a:p>
          <a:p>
            <a:r>
              <a:rPr lang="en-US" sz="1200" dirty="0"/>
              <a:t>Attendance</a:t>
            </a:r>
            <a:r>
              <a:rPr lang="en-US" sz="1200" baseline="0" dirty="0"/>
              <a:t> is essential to making progress, as is punctuality.</a:t>
            </a:r>
          </a:p>
          <a:p>
            <a:endParaRPr lang="en-US" sz="1200" baseline="0" dirty="0"/>
          </a:p>
          <a:p>
            <a:r>
              <a:rPr lang="en-US" sz="1200" baseline="0" dirty="0"/>
              <a:t>School starts promptly at 8:40am. Inform the school office if your child is unwell as soon as possible or leave a message. </a:t>
            </a:r>
          </a:p>
          <a:p>
            <a:endParaRPr lang="en-US" sz="1200" baseline="0" dirty="0"/>
          </a:p>
          <a:p>
            <a:r>
              <a:rPr lang="en-US" sz="1200" baseline="0" dirty="0"/>
              <a:t>Consult the </a:t>
            </a:r>
            <a:r>
              <a:rPr lang="en-US" sz="1200" baseline="0" dirty="0" err="1"/>
              <a:t>nhs</a:t>
            </a:r>
            <a:r>
              <a:rPr lang="en-US" sz="1200" baseline="0" dirty="0"/>
              <a:t> website if you are unsure whether your child should go to school due to illness.</a:t>
            </a:r>
          </a:p>
          <a:p>
            <a:endParaRPr lang="en-US" sz="1200" dirty="0"/>
          </a:p>
          <a:p>
            <a:pPr marL="0" indent="0">
              <a:buNone/>
            </a:pPr>
            <a:r>
              <a:rPr lang="en-US" sz="1200" dirty="0"/>
              <a:t>There are things you can do to improve your child’s attendance and avoid falling </a:t>
            </a:r>
            <a:br>
              <a:rPr lang="en-US" sz="1200" dirty="0"/>
            </a:br>
            <a:r>
              <a:rPr lang="en-US" sz="1200" dirty="0"/>
              <a:t>into the persistent absence category:</a:t>
            </a:r>
          </a:p>
          <a:p>
            <a:r>
              <a:rPr lang="en-US" sz="1200" dirty="0"/>
              <a:t>•	Avoid taking any holidays during term times</a:t>
            </a:r>
          </a:p>
          <a:p>
            <a:r>
              <a:rPr lang="en-US" sz="1200" dirty="0"/>
              <a:t>•	Keep up to date with the % attendance your child has so that you know if they are </a:t>
            </a:r>
            <a:br>
              <a:rPr lang="en-US" sz="1200" dirty="0"/>
            </a:br>
            <a:r>
              <a:rPr lang="en-US" sz="1200" dirty="0"/>
              <a:t>at risk of persistent absence. Please contact the office or Mrs Hague if you would </a:t>
            </a:r>
            <a:br>
              <a:rPr lang="en-US" sz="1200" dirty="0"/>
            </a:br>
            <a:r>
              <a:rPr lang="en-US" sz="1200" dirty="0"/>
              <a:t>like to access this information. This will be shared with you at each parents’ evening </a:t>
            </a:r>
            <a:br>
              <a:rPr lang="en-US" sz="1200" dirty="0"/>
            </a:br>
            <a:r>
              <a:rPr lang="en-US" sz="1200" dirty="0"/>
              <a:t>and you will  receive a letter in October if your child’s absence has dropped below 90%</a:t>
            </a:r>
          </a:p>
          <a:p>
            <a:r>
              <a:rPr lang="en-US" sz="1200" dirty="0"/>
              <a:t>•	Speak to school staff with any concerns about attendance, </a:t>
            </a:r>
            <a:br>
              <a:rPr lang="en-US" sz="1200" dirty="0"/>
            </a:br>
            <a:r>
              <a:rPr lang="en-US" sz="1200" dirty="0"/>
              <a:t>your child’s class teacher or Mrs Hague chague@north-leigh.oxon.sch.uk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33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179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add</a:t>
            </a:r>
            <a:r>
              <a:rPr lang="en-GB" baseline="0" dirty="0"/>
              <a:t> your dates and delete as appropriate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352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in about</a:t>
            </a:r>
            <a:r>
              <a:rPr lang="en-GB" baseline="0" dirty="0"/>
              <a:t> phonics if appropriate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174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81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00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year we are working</a:t>
            </a:r>
            <a:r>
              <a:rPr lang="en-GB" baseline="0" dirty="0"/>
              <a:t> with all children on zones of regulation.</a:t>
            </a:r>
          </a:p>
          <a:p>
            <a:r>
              <a:rPr lang="en-GB" baseline="0" dirty="0"/>
              <a:t>Explain the strategies that children have been introduced to already and what has been discussed in your class.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930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Vision</a:t>
            </a:r>
            <a:r>
              <a:rPr lang="en-GB" baseline="0" dirty="0"/>
              <a:t> and values </a:t>
            </a:r>
          </a:p>
          <a:p>
            <a:endParaRPr lang="en-GB" baseline="0" dirty="0"/>
          </a:p>
          <a:p>
            <a:r>
              <a:rPr lang="en-GB" baseline="0" dirty="0"/>
              <a:t>We have revisited our strapline and values to reflect the changing demographic of our school.</a:t>
            </a:r>
          </a:p>
          <a:p>
            <a:r>
              <a:rPr lang="en-GB" baseline="0" dirty="0"/>
              <a:t>Emphasis on children ‘making a positive difference in our world’</a:t>
            </a:r>
          </a:p>
          <a:p>
            <a:r>
              <a:rPr lang="en-GB" baseline="0" dirty="0"/>
              <a:t>New values are LOVE, PERSEVERANCE, RESPECT and FLOURISHING COMMUNITY</a:t>
            </a:r>
          </a:p>
          <a:p>
            <a:r>
              <a:rPr lang="en-GB" baseline="0" dirty="0"/>
              <a:t>One value as a focus per long term, with FLOURISHING COMMUNITY woven through everything we do.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0645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24FE3-2EF4-4FDC-8AFD-4BEBE84A9EA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260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36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69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623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82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6431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768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1144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003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4991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157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74472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8957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006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8442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2886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7342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3194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68E643-3611-4E21-818C-14BC0DD52A55}" type="datetimeFigureOut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91627F-07A8-400E-BC2A-962461B7413E}" type="slidenum"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rgbClr val="537D0B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537D0B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484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thleighprimaryschool.org.uk/parentInformationAttendance.ph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partpanda.com/categories/homework-clip-art-for-kid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partpanda.com/categories/homework-clip-art-for-kid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95" y="1"/>
            <a:ext cx="10027331" cy="131005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>Meet the teacher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95" y="5842293"/>
            <a:ext cx="10058400" cy="1143000"/>
          </a:xfrm>
        </p:spPr>
        <p:txBody>
          <a:bodyPr/>
          <a:lstStyle/>
          <a:p>
            <a:r>
              <a:rPr lang="en-US" dirty="0"/>
              <a:t>September 2026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8DCBCA-3281-7AC5-1D6D-FA891D5203B6}"/>
              </a:ext>
            </a:extLst>
          </p:cNvPr>
          <p:cNvSpPr txBox="1"/>
          <p:nvPr/>
        </p:nvSpPr>
        <p:spPr>
          <a:xfrm>
            <a:off x="5724525" y="5610225"/>
            <a:ext cx="4533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 Currie Monday</a:t>
            </a:r>
          </a:p>
          <a:p>
            <a:r>
              <a:rPr lang="en-US" dirty="0"/>
              <a:t>Mrs. Day </a:t>
            </a:r>
            <a:r>
              <a:rPr lang="en-US" dirty="0" smtClean="0"/>
              <a:t>Tuesday-Friday</a:t>
            </a:r>
          </a:p>
          <a:p>
            <a:r>
              <a:rPr lang="en-US" dirty="0" smtClean="0"/>
              <a:t>hedgehog@north-leigh.oxon.sch.uk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F7B3CC-1C54-6413-FF1C-7DCD9F3DF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4843" y="1539616"/>
            <a:ext cx="4359048" cy="32692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18C9B1-7848-51CF-1819-716F1171D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557486">
            <a:off x="8283022" y="764682"/>
            <a:ext cx="3463065" cy="25392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97DF0F-4110-A42F-5CCA-201004D08B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24098">
            <a:off x="8283427" y="3081736"/>
            <a:ext cx="3676771" cy="27575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0E7405-43D3-8837-F091-395983CAA3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66972">
            <a:off x="217939" y="3804704"/>
            <a:ext cx="3600400" cy="2700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8C1A287-78DD-33B4-B477-56030DB8EF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523673">
            <a:off x="49299" y="696335"/>
            <a:ext cx="2864954" cy="214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260838" y="518746"/>
            <a:ext cx="11125200" cy="57313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endParaRPr lang="en-GB" dirty="0"/>
          </a:p>
        </p:txBody>
      </p:sp>
      <p:sp>
        <p:nvSpPr>
          <p:cNvPr id="4" name="object 6"/>
          <p:cNvSpPr txBox="1"/>
          <p:nvPr/>
        </p:nvSpPr>
        <p:spPr>
          <a:xfrm>
            <a:off x="260838" y="6016009"/>
            <a:ext cx="9773285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800" spc="495" dirty="0">
                <a:solidFill>
                  <a:srgbClr val="FFFFFF"/>
                </a:solidFill>
                <a:latin typeface="Trebuchet MS"/>
                <a:cs typeface="Trebuchet MS"/>
              </a:rPr>
              <a:t>ATTENDANCE</a:t>
            </a:r>
            <a:endParaRPr sz="4800" dirty="0">
              <a:latin typeface="Trebuchet MS"/>
              <a:cs typeface="Trebuchet MS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776" y="158911"/>
            <a:ext cx="8173362" cy="585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7008" y="536330"/>
            <a:ext cx="108409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Safeguarding Children </a:t>
            </a:r>
            <a:r>
              <a:rPr lang="en-US" dirty="0"/>
              <a:t>- what to do if you think a child is at risk of abuse or neglect:</a:t>
            </a:r>
            <a:br>
              <a:rPr lang="en-US" dirty="0"/>
            </a:br>
            <a:endParaRPr lang="en-US" dirty="0"/>
          </a:p>
          <a:p>
            <a:r>
              <a:rPr lang="en-US" u="sng" dirty="0"/>
              <a:t>Immediate danger</a:t>
            </a:r>
            <a:r>
              <a:rPr lang="en-US" dirty="0"/>
              <a:t> - if you think a child is in immediate danger, call the police on 999. </a:t>
            </a:r>
          </a:p>
          <a:p>
            <a:endParaRPr lang="en-US" dirty="0"/>
          </a:p>
          <a:p>
            <a:r>
              <a:rPr lang="en-US" u="sng" dirty="0"/>
              <a:t>Immediate concern </a:t>
            </a:r>
            <a:r>
              <a:rPr lang="en-US" dirty="0"/>
              <a:t>- if you have a concern about a child, please call MASH on 0345 050 7666. </a:t>
            </a:r>
          </a:p>
          <a:p>
            <a:endParaRPr lang="en-US" dirty="0"/>
          </a:p>
          <a:p>
            <a:r>
              <a:rPr lang="en-US" dirty="0"/>
              <a:t>A special helpline is available if you are concerned that a child you know is being </a:t>
            </a:r>
            <a:br>
              <a:rPr lang="en-US" dirty="0"/>
            </a:br>
            <a:r>
              <a:rPr lang="en-US" b="1" dirty="0"/>
              <a:t>sexually exploited</a:t>
            </a:r>
            <a:r>
              <a:rPr lang="en-US" dirty="0"/>
              <a:t>. Contact the Kingfisher Team on 01865 309196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587262" y="2946304"/>
            <a:ext cx="7851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Our Designated Safeguarding Leads are: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765500" y="5465707"/>
            <a:ext cx="485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Safeguarding is Everyone’s Responsibility.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05" y="5329999"/>
            <a:ext cx="2666044" cy="11968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7607" y="12311896"/>
            <a:ext cx="797358" cy="137743"/>
          </a:xfrm>
          <a:prstGeom prst="rect">
            <a:avLst/>
          </a:prstGeom>
        </p:spPr>
      </p:pic>
      <p:pic>
        <p:nvPicPr>
          <p:cNvPr id="6146" name="Picture 2" descr="Sunshine Coast Child Protection Week Campaign – Child Protection Wee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365" y="5329999"/>
            <a:ext cx="2286925" cy="126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26" y="4675370"/>
            <a:ext cx="2682022" cy="4633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149970" y="6224899"/>
            <a:ext cx="5254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SAFEGUARDING CHILDREN</a:t>
            </a: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9AEB53-206A-88BB-032A-21E24C636D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4009" y="3417286"/>
            <a:ext cx="6027943" cy="19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7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5769735"/>
            <a:ext cx="8534400" cy="649667"/>
          </a:xfrm>
        </p:spPr>
        <p:txBody>
          <a:bodyPr>
            <a:normAutofit/>
          </a:bodyPr>
          <a:lstStyle/>
          <a:p>
            <a:r>
              <a:rPr lang="en-US" dirty="0"/>
              <a:t>Daily 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776" y="456294"/>
            <a:ext cx="11346288" cy="5460642"/>
          </a:xfrm>
        </p:spPr>
        <p:txBody>
          <a:bodyPr>
            <a:normAutofit/>
          </a:bodyPr>
          <a:lstStyle/>
          <a:p>
            <a:r>
              <a:rPr lang="en-US" sz="2600" dirty="0">
                <a:solidFill>
                  <a:schemeClr val="tx1"/>
                </a:solidFill>
              </a:rPr>
              <a:t>Arrival from 8.30am (teachers on playground 8.35am collection at 8.40am from upper playground</a:t>
            </a:r>
          </a:p>
          <a:p>
            <a:r>
              <a:rPr lang="en-US" sz="2600" dirty="0">
                <a:solidFill>
                  <a:schemeClr val="tx1"/>
                </a:solidFill>
              </a:rPr>
              <a:t>Children need to bring a coat, school bag, (lunch bag), </a:t>
            </a:r>
            <a:br>
              <a:rPr lang="en-US" sz="2600" dirty="0">
                <a:solidFill>
                  <a:schemeClr val="tx1"/>
                </a:solidFill>
              </a:rPr>
            </a:br>
            <a:r>
              <a:rPr lang="en-US" sz="2600" dirty="0">
                <a:solidFill>
                  <a:schemeClr val="tx1"/>
                </a:solidFill>
              </a:rPr>
              <a:t>water bottle, homework book &amp; home school reading book </a:t>
            </a:r>
          </a:p>
          <a:p>
            <a:r>
              <a:rPr lang="en-US" sz="2600" dirty="0">
                <a:solidFill>
                  <a:schemeClr val="tx1"/>
                </a:solidFill>
              </a:rPr>
              <a:t>Please ensure children have water in their bottle, not juice.</a:t>
            </a:r>
          </a:p>
          <a:p>
            <a:r>
              <a:rPr lang="en-US" sz="2600" dirty="0">
                <a:solidFill>
                  <a:schemeClr val="tx1"/>
                </a:solidFill>
              </a:rPr>
              <a:t>Break is mid morning and children are can bring in a snack – fruit, vegetables, cereal bar. There is usually free fruit available. Please try to reduce/avoid single-use plastic where possible. Crisps, chocolate or cake bars </a:t>
            </a:r>
            <a:r>
              <a:rPr lang="en-US" sz="2600" dirty="0" err="1">
                <a:solidFill>
                  <a:schemeClr val="tx1"/>
                </a:solidFill>
              </a:rPr>
              <a:t>etc</a:t>
            </a:r>
            <a:r>
              <a:rPr lang="en-US" sz="2600" dirty="0">
                <a:solidFill>
                  <a:schemeClr val="tx1"/>
                </a:solidFill>
              </a:rPr>
              <a:t> should not be eaten at breaktime. </a:t>
            </a:r>
          </a:p>
          <a:p>
            <a:r>
              <a:rPr lang="en-US" sz="2600" dirty="0">
                <a:solidFill>
                  <a:schemeClr val="tx1"/>
                </a:solidFill>
              </a:rPr>
              <a:t>Nothing with nuts in please: we are a nut-free school. </a:t>
            </a:r>
          </a:p>
          <a:p>
            <a:endParaRPr lang="en-US" sz="26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ruit Cartoon 800*876 transprent Png Free Download - Emoticon, Plant, Food.  - CleanPNG / Kiss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6651" y="5391448"/>
            <a:ext cx="961530" cy="1050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2" descr="Image result for water bottl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164" y="1634968"/>
            <a:ext cx="1082900" cy="1082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880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1" y="227437"/>
            <a:ext cx="9815512" cy="638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0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5105400"/>
            <a:ext cx="8534400" cy="1507067"/>
          </a:xfrm>
        </p:spPr>
        <p:txBody>
          <a:bodyPr/>
          <a:lstStyle/>
          <a:p>
            <a:r>
              <a:rPr lang="en-US" dirty="0"/>
              <a:t>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441103"/>
            <a:ext cx="4911370" cy="18517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>
                <a:solidFill>
                  <a:schemeClr val="tx1"/>
                </a:solidFill>
              </a:rPr>
              <a:t>PE days are Monday (Forest School) and Thursday PE. </a:t>
            </a:r>
          </a:p>
          <a:p>
            <a:r>
              <a:rPr lang="en-US" sz="2400" dirty="0">
                <a:solidFill>
                  <a:schemeClr val="tx1"/>
                </a:solidFill>
              </a:rPr>
              <a:t>We are also running the Daily Mile each day. It would be useful for the children to have a pair of trainers in their school bag.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2E62D5-6D21-DCE7-AC43-32E0B16D6C3B}"/>
              </a:ext>
            </a:extLst>
          </p:cNvPr>
          <p:cNvSpPr txBox="1"/>
          <p:nvPr/>
        </p:nvSpPr>
        <p:spPr>
          <a:xfrm>
            <a:off x="5943599" y="333375"/>
            <a:ext cx="58769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 Kit</a:t>
            </a:r>
          </a:p>
          <a:p>
            <a:endParaRPr lang="en-GB" dirty="0"/>
          </a:p>
          <a:p>
            <a:r>
              <a:rPr lang="en-GB" dirty="0"/>
              <a:t>Black or navy plain (no logos) Tracksuit bottoms, joggers, leggings or shorts. Please check shorts are an appropriate length. </a:t>
            </a:r>
          </a:p>
          <a:p>
            <a:endParaRPr lang="en-GB" dirty="0"/>
          </a:p>
          <a:p>
            <a:r>
              <a:rPr lang="en-GB" dirty="0"/>
              <a:t>House colour school T shirt or plain white T shirt</a:t>
            </a:r>
          </a:p>
          <a:p>
            <a:endParaRPr lang="en-GB" dirty="0"/>
          </a:p>
          <a:p>
            <a:r>
              <a:rPr lang="en-GB" dirty="0"/>
              <a:t>Black or navy plain (no logos) hoodie or sweatshirt or tracksuit top. </a:t>
            </a:r>
          </a:p>
          <a:p>
            <a:endParaRPr lang="en-GB" dirty="0"/>
          </a:p>
          <a:p>
            <a:r>
              <a:rPr lang="en-GB" dirty="0"/>
              <a:t>Trainers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5553" y="3797830"/>
            <a:ext cx="3250236" cy="281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7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2473" y="457200"/>
            <a:ext cx="670944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Reading expectations in Year 2</a:t>
            </a:r>
          </a:p>
          <a:p>
            <a:r>
              <a:rPr lang="en-US" sz="2000" b="1" dirty="0"/>
              <a:t>      </a:t>
            </a:r>
          </a:p>
          <a:p>
            <a:r>
              <a:rPr lang="en-US" sz="2000" dirty="0"/>
              <a:t>Children are expected to read at home every night and record in their reading record once a week.</a:t>
            </a:r>
          </a:p>
          <a:p>
            <a:endParaRPr lang="en-US" sz="2000" dirty="0"/>
          </a:p>
          <a:p>
            <a:r>
              <a:rPr lang="en-US" sz="2000" dirty="0"/>
              <a:t>Children will continue to bring home a Little </a:t>
            </a:r>
            <a:r>
              <a:rPr lang="en-US" sz="2000" dirty="0" err="1"/>
              <a:t>Wandle</a:t>
            </a:r>
            <a:r>
              <a:rPr lang="en-US" sz="2000" dirty="0"/>
              <a:t> reading book. During the year, some children will move on to our Banded Book scheme. 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Books will be changed on a Friday</a:t>
            </a:r>
            <a:r>
              <a:rPr lang="en-US" sz="20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Homework books should be handed in </a:t>
            </a:r>
            <a:r>
              <a:rPr lang="en-US" sz="2000" smtClean="0"/>
              <a:t>each Friday as well.</a:t>
            </a:r>
            <a:endParaRPr lang="en-US" sz="20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51455" y="6077634"/>
            <a:ext cx="4164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READING</a:t>
            </a:r>
            <a:endParaRPr lang="en-GB" sz="3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01F739-F0A8-5973-8A9E-03FD75FBC6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12199">
            <a:off x="8288958" y="1833473"/>
            <a:ext cx="286915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44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2C5820-9409-8176-FF33-EEF01B41A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10" y="140049"/>
            <a:ext cx="6477390" cy="57910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6AEE17-97C0-5129-D470-F27285572988}"/>
              </a:ext>
            </a:extLst>
          </p:cNvPr>
          <p:cNvSpPr txBox="1"/>
          <p:nvPr/>
        </p:nvSpPr>
        <p:spPr>
          <a:xfrm>
            <a:off x="6776720" y="140049"/>
            <a:ext cx="519176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Supporting your child.</a:t>
            </a:r>
          </a:p>
          <a:p>
            <a:r>
              <a:rPr lang="en-GB" dirty="0"/>
              <a:t>Model reading yourself including reading aloud. If you read aloud, it helps your child to hear what it should sound like when they read. </a:t>
            </a:r>
          </a:p>
          <a:p>
            <a:endParaRPr lang="en-GB" dirty="0"/>
          </a:p>
          <a:p>
            <a:r>
              <a:rPr lang="en-GB" dirty="0"/>
              <a:t>Read regularly with your child, even if they are confident, so you can discuss themes and plots within the book. </a:t>
            </a:r>
          </a:p>
          <a:p>
            <a:endParaRPr lang="en-GB" dirty="0"/>
          </a:p>
          <a:p>
            <a:r>
              <a:rPr lang="en-GB" dirty="0"/>
              <a:t>Discuss unfamiliar vocabulary and help your child use clues to work out possible meaning from the context.</a:t>
            </a:r>
          </a:p>
          <a:p>
            <a:endParaRPr lang="en-GB" dirty="0"/>
          </a:p>
          <a:p>
            <a:r>
              <a:rPr lang="en-GB" dirty="0"/>
              <a:t>Help them find precise evidence to support what they are talking about rather than vague comments or I like this character best because he/she is funny and stuff. </a:t>
            </a:r>
          </a:p>
          <a:p>
            <a:endParaRPr lang="en-GB" dirty="0"/>
          </a:p>
          <a:p>
            <a:r>
              <a:rPr lang="en-GB" dirty="0"/>
              <a:t>Encourage them to read often and help make it a habit.</a:t>
            </a:r>
          </a:p>
        </p:txBody>
      </p:sp>
    </p:spTree>
    <p:extLst>
      <p:ext uri="{BB962C8B-B14F-4D97-AF65-F5344CB8AC3E}">
        <p14:creationId xmlns:p14="http://schemas.microsoft.com/office/powerpoint/2010/main" val="412026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024" y="5668975"/>
            <a:ext cx="8534400" cy="919421"/>
          </a:xfrm>
        </p:spPr>
        <p:txBody>
          <a:bodyPr/>
          <a:lstStyle/>
          <a:p>
            <a:r>
              <a:rPr lang="en-US" dirty="0"/>
              <a:t>Spelling Homework</a:t>
            </a:r>
            <a:endParaRPr lang="en-GB" dirty="0"/>
          </a:p>
        </p:txBody>
      </p:sp>
      <p:pic>
        <p:nvPicPr>
          <p:cNvPr id="4" name="Picture 2" descr="Image result for homework clipar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07860" y="4715177"/>
            <a:ext cx="1630130" cy="1873219"/>
          </a:xfrm>
          <a:prstGeom prst="rect">
            <a:avLst/>
          </a:prstGeom>
          <a:noFill/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27024" y="226218"/>
            <a:ext cx="8745539" cy="547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8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5336" y="-314449"/>
            <a:ext cx="6821577" cy="1507067"/>
          </a:xfrm>
        </p:spPr>
        <p:txBody>
          <a:bodyPr/>
          <a:lstStyle/>
          <a:p>
            <a:r>
              <a:rPr lang="en-US" dirty="0" err="1"/>
              <a:t>Maths</a:t>
            </a:r>
            <a:r>
              <a:rPr lang="en-US" dirty="0"/>
              <a:t> TABLES 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835" y="1192618"/>
            <a:ext cx="9992375" cy="38887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200" b="1" dirty="0">
                <a:solidFill>
                  <a:schemeClr val="tx1"/>
                </a:solidFill>
              </a:rPr>
              <a:t> </a:t>
            </a:r>
          </a:p>
          <a:p>
            <a:r>
              <a:rPr lang="en-US" sz="9600" dirty="0">
                <a:solidFill>
                  <a:schemeClr val="tx1"/>
                </a:solidFill>
              </a:rPr>
              <a:t>.</a:t>
            </a:r>
            <a:endParaRPr lang="en-GB" sz="9600" dirty="0">
              <a:solidFill>
                <a:schemeClr val="tx1"/>
              </a:solidFill>
            </a:endParaRPr>
          </a:p>
          <a:p>
            <a:endParaRPr lang="en-GB" sz="6200" dirty="0">
              <a:solidFill>
                <a:schemeClr val="tx1"/>
              </a:solidFill>
            </a:endParaRPr>
          </a:p>
          <a:p>
            <a:endParaRPr lang="en-GB" sz="6200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2" descr="Image result for homework clipar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73050" y="3961643"/>
            <a:ext cx="1630130" cy="1873219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835" y="766504"/>
            <a:ext cx="8122065" cy="600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9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96815" y="5979943"/>
            <a:ext cx="6849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SCHOOL DEVELOPMENT</a:t>
            </a:r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60" y="111224"/>
            <a:ext cx="8686177" cy="572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96815" y="5979943"/>
            <a:ext cx="6849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SCHOOL DEVELOPMENT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127" y="276083"/>
            <a:ext cx="6020322" cy="3276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720" y="3767925"/>
            <a:ext cx="1144493" cy="22120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2386" y="3734438"/>
            <a:ext cx="1118872" cy="2191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9925" y="3759490"/>
            <a:ext cx="1163715" cy="22137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6501" y="3767925"/>
            <a:ext cx="1155127" cy="22120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B1B68B-C0C6-A1A3-B14D-BA780A5373E0}"/>
              </a:ext>
            </a:extLst>
          </p:cNvPr>
          <p:cNvSpPr txBox="1"/>
          <p:nvPr/>
        </p:nvSpPr>
        <p:spPr>
          <a:xfrm>
            <a:off x="228601" y="221702"/>
            <a:ext cx="203692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Our e</a:t>
            </a:r>
            <a:r>
              <a:rPr lang="en-GB" baseline="0" dirty="0"/>
              <a:t>mphasis is on children ‘making a positive difference in our world’</a:t>
            </a:r>
          </a:p>
          <a:p>
            <a:r>
              <a:rPr lang="en-GB" baseline="0" dirty="0"/>
              <a:t>New values are LOVE, PERSEVERANCE, RESPECT and FLOURISHING COMMUNITY</a:t>
            </a:r>
          </a:p>
          <a:p>
            <a:r>
              <a:rPr lang="en-GB" baseline="0" dirty="0"/>
              <a:t>One value as a focus per long term, with FLOURISHING COMMUNITY woven through everything we do.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93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8554" y="422031"/>
            <a:ext cx="1066506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We’re looking forward to sharing our love of learning with you.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This will be through: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galleries on our class website pages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Friday Newsletters with photos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from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each class every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other week on the school website.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We are also excited by our forthcoming Reading café on </a:t>
            </a:r>
            <a:r>
              <a:rPr lang="en-US" sz="2400" dirty="0">
                <a:latin typeface="Century Gothic" panose="020B0502020202020204"/>
              </a:rPr>
              <a:t>w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hen parents are invited to come and enjoy coffee, cake,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and share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books with your child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aseline="0" dirty="0" smtClean="0">
                <a:solidFill>
                  <a:prstClr val="white"/>
                </a:solidFill>
                <a:latin typeface="Century Gothic" panose="020B0502020202020204"/>
              </a:rPr>
              <a:t>Year 2 will also perform</a:t>
            </a:r>
            <a:r>
              <a:rPr lang="en-US" sz="2400" dirty="0" smtClean="0">
                <a:solidFill>
                  <a:prstClr val="white"/>
                </a:solidFill>
                <a:latin typeface="Century Gothic" panose="020B0502020202020204"/>
              </a:rPr>
              <a:t> in a Nativity in December. Look out for dates in the newsletters.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4728" y="5828548"/>
            <a:ext cx="9539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CELEBRATING LEARNING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301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3096</TotalTime>
  <Words>657</Words>
  <Application>Microsoft Office PowerPoint</Application>
  <PresentationFormat>Widescreen</PresentationFormat>
  <Paragraphs>107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Trebuchet MS</vt:lpstr>
      <vt:lpstr>Wingdings</vt:lpstr>
      <vt:lpstr>Wingdings 3</vt:lpstr>
      <vt:lpstr>Slice</vt:lpstr>
      <vt:lpstr> Meet the teacher</vt:lpstr>
      <vt:lpstr>PowerPoint Presentation</vt:lpstr>
      <vt:lpstr>PowerPoint Presentation</vt:lpstr>
      <vt:lpstr>Daily Routines</vt:lpstr>
      <vt:lpstr>PowerPoint Presentation</vt:lpstr>
      <vt:lpstr>PE</vt:lpstr>
      <vt:lpstr>PowerPoint Presentation</vt:lpstr>
      <vt:lpstr>PowerPoint Presentation</vt:lpstr>
      <vt:lpstr>Spelling Homework</vt:lpstr>
      <vt:lpstr>Maths TABLES Homework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XXXX Class Meet the teacher</dc:title>
  <dc:creator>9313128 headteacher.3128</dc:creator>
  <cp:lastModifiedBy>Kirsty</cp:lastModifiedBy>
  <cp:revision>156</cp:revision>
  <dcterms:created xsi:type="dcterms:W3CDTF">2020-09-06T15:27:06Z</dcterms:created>
  <dcterms:modified xsi:type="dcterms:W3CDTF">2026-09-08T16:00:30Z</dcterms:modified>
</cp:coreProperties>
</file>