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29" r:id="rId4"/>
  </p:sldMasterIdLst>
  <p:notesMasterIdLst>
    <p:notesMasterId r:id="rId19"/>
  </p:notesMasterIdLst>
  <p:sldIdLst>
    <p:sldId id="256" r:id="rId5"/>
    <p:sldId id="303" r:id="rId6"/>
    <p:sldId id="285" r:id="rId7"/>
    <p:sldId id="298" r:id="rId8"/>
    <p:sldId id="302" r:id="rId9"/>
    <p:sldId id="289" r:id="rId10"/>
    <p:sldId id="258" r:id="rId11"/>
    <p:sldId id="260" r:id="rId12"/>
    <p:sldId id="305" r:id="rId13"/>
    <p:sldId id="304" r:id="rId14"/>
    <p:sldId id="272" r:id="rId15"/>
    <p:sldId id="297" r:id="rId16"/>
    <p:sldId id="295" r:id="rId17"/>
    <p:sldId id="284"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E2D3E0-9779-42E5-824D-0F0AFED9E1DB}" type="datetimeFigureOut">
              <a:rPr lang="en-GB" smtClean="0"/>
              <a:t>07/09/2026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C24FE3-2EF4-4FDC-8AFD-4BEBE84A9EA0}" type="slidenum">
              <a:rPr lang="en-GB" smtClean="0"/>
              <a:t>‹#›</a:t>
            </a:fld>
            <a:endParaRPr lang="en-GB"/>
          </a:p>
        </p:txBody>
      </p:sp>
    </p:spTree>
    <p:extLst>
      <p:ext uri="{BB962C8B-B14F-4D97-AF65-F5344CB8AC3E}">
        <p14:creationId xmlns:p14="http://schemas.microsoft.com/office/powerpoint/2010/main" val="37714075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Class pic here</a:t>
            </a:r>
          </a:p>
        </p:txBody>
      </p:sp>
      <p:sp>
        <p:nvSpPr>
          <p:cNvPr id="4" name="Slide Number Placeholder 3"/>
          <p:cNvSpPr>
            <a:spLocks noGrp="1"/>
          </p:cNvSpPr>
          <p:nvPr>
            <p:ph type="sldNum" sz="quarter" idx="10"/>
          </p:nvPr>
        </p:nvSpPr>
        <p:spPr/>
        <p:txBody>
          <a:bodyPr/>
          <a:lstStyle/>
          <a:p>
            <a:fld id="{1EC24FE3-2EF4-4FDC-8AFD-4BEBE84A9EA0}" type="slidenum">
              <a:rPr lang="en-GB" smtClean="0"/>
              <a:t>1</a:t>
            </a:fld>
            <a:endParaRPr lang="en-GB"/>
          </a:p>
        </p:txBody>
      </p:sp>
    </p:spTree>
    <p:extLst>
      <p:ext uri="{BB962C8B-B14F-4D97-AF65-F5344CB8AC3E}">
        <p14:creationId xmlns:p14="http://schemas.microsoft.com/office/powerpoint/2010/main" val="17294224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EC24FE3-2EF4-4FDC-8AFD-4BEBE84A9EA0}" type="slidenum">
              <a:rPr lang="en-GB" smtClean="0"/>
              <a:t>3</a:t>
            </a:fld>
            <a:endParaRPr lang="en-GB"/>
          </a:p>
        </p:txBody>
      </p:sp>
    </p:spTree>
    <p:extLst>
      <p:ext uri="{BB962C8B-B14F-4D97-AF65-F5344CB8AC3E}">
        <p14:creationId xmlns:p14="http://schemas.microsoft.com/office/powerpoint/2010/main" val="6632601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Fidget toys and things from home</a:t>
            </a:r>
          </a:p>
        </p:txBody>
      </p:sp>
      <p:sp>
        <p:nvSpPr>
          <p:cNvPr id="4" name="Slide Number Placeholder 3"/>
          <p:cNvSpPr>
            <a:spLocks noGrp="1"/>
          </p:cNvSpPr>
          <p:nvPr>
            <p:ph type="sldNum" sz="quarter" idx="10"/>
          </p:nvPr>
        </p:nvSpPr>
        <p:spPr/>
        <p:txBody>
          <a:bodyPr/>
          <a:lstStyle/>
          <a:p>
            <a:fld id="{1EC24FE3-2EF4-4FDC-8AFD-4BEBE84A9EA0}" type="slidenum">
              <a:rPr lang="en-GB" smtClean="0"/>
              <a:t>7</a:t>
            </a:fld>
            <a:endParaRPr lang="en-GB"/>
          </a:p>
        </p:txBody>
      </p:sp>
    </p:spTree>
    <p:extLst>
      <p:ext uri="{BB962C8B-B14F-4D97-AF65-F5344CB8AC3E}">
        <p14:creationId xmlns:p14="http://schemas.microsoft.com/office/powerpoint/2010/main" val="37456179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Please add</a:t>
            </a:r>
            <a:r>
              <a:rPr lang="en-GB" baseline="0"/>
              <a:t> your dates and delete as appropriate</a:t>
            </a:r>
            <a:endParaRPr lang="en-GB"/>
          </a:p>
        </p:txBody>
      </p:sp>
      <p:sp>
        <p:nvSpPr>
          <p:cNvPr id="4" name="Slide Number Placeholder 3"/>
          <p:cNvSpPr>
            <a:spLocks noGrp="1"/>
          </p:cNvSpPr>
          <p:nvPr>
            <p:ph type="sldNum" sz="quarter" idx="10"/>
          </p:nvPr>
        </p:nvSpPr>
        <p:spPr/>
        <p:txBody>
          <a:bodyPr/>
          <a:lstStyle/>
          <a:p>
            <a:fld id="{1EC24FE3-2EF4-4FDC-8AFD-4BEBE84A9EA0}" type="slidenum">
              <a:rPr lang="en-GB" smtClean="0"/>
              <a:t>8</a:t>
            </a:fld>
            <a:endParaRPr lang="en-GB"/>
          </a:p>
        </p:txBody>
      </p:sp>
    </p:spTree>
    <p:extLst>
      <p:ext uri="{BB962C8B-B14F-4D97-AF65-F5344CB8AC3E}">
        <p14:creationId xmlns:p14="http://schemas.microsoft.com/office/powerpoint/2010/main" val="14203524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Add in about</a:t>
            </a:r>
            <a:r>
              <a:rPr lang="en-GB" baseline="0"/>
              <a:t> phonics if appropriate</a:t>
            </a:r>
            <a:endParaRPr lang="en-GB"/>
          </a:p>
        </p:txBody>
      </p:sp>
      <p:sp>
        <p:nvSpPr>
          <p:cNvPr id="4" name="Slide Number Placeholder 3"/>
          <p:cNvSpPr>
            <a:spLocks noGrp="1"/>
          </p:cNvSpPr>
          <p:nvPr>
            <p:ph type="sldNum" sz="quarter" idx="10"/>
          </p:nvPr>
        </p:nvSpPr>
        <p:spPr/>
        <p:txBody>
          <a:bodyPr/>
          <a:lstStyle/>
          <a:p>
            <a:fld id="{1EC24FE3-2EF4-4FDC-8AFD-4BEBE84A9EA0}" type="slidenum">
              <a:rPr lang="en-GB" smtClean="0"/>
              <a:t>11</a:t>
            </a:fld>
            <a:endParaRPr lang="en-GB"/>
          </a:p>
        </p:txBody>
      </p:sp>
    </p:spTree>
    <p:extLst>
      <p:ext uri="{BB962C8B-B14F-4D97-AF65-F5344CB8AC3E}">
        <p14:creationId xmlns:p14="http://schemas.microsoft.com/office/powerpoint/2010/main" val="26341745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3F809-8572-322D-8329-490E5B5794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8EB0D6-6053-CF61-023E-A87B67FF76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7A6D73-1ABC-E001-595C-3251E2AFAC7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1E9EF61-1F18-6582-3B62-E59FEC0106B7}"/>
              </a:ext>
            </a:extLst>
          </p:cNvPr>
          <p:cNvSpPr>
            <a:spLocks noGrp="1"/>
          </p:cNvSpPr>
          <p:nvPr>
            <p:ph type="sldNum" sz="quarter" idx="5"/>
          </p:nvPr>
        </p:nvSpPr>
        <p:spPr/>
        <p:txBody>
          <a:bodyPr/>
          <a:lstStyle/>
          <a:p>
            <a:fld id="{1EC24FE3-2EF4-4FDC-8AFD-4BEBE84A9EA0}" type="slidenum">
              <a:rPr lang="en-GB" smtClean="0"/>
              <a:t>12</a:t>
            </a:fld>
            <a:endParaRPr lang="en-GB"/>
          </a:p>
        </p:txBody>
      </p:sp>
    </p:spTree>
    <p:extLst>
      <p:ext uri="{BB962C8B-B14F-4D97-AF65-F5344CB8AC3E}">
        <p14:creationId xmlns:p14="http://schemas.microsoft.com/office/powerpoint/2010/main" val="2439233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68E643-3611-4E21-818C-14BC0DD52A55}" type="datetimeFigureOut">
              <a:rPr kumimoji="0" lang="en-GB" sz="10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07/09/2026</a:t>
            </a:fld>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91627F-07A8-400E-BC2A-962461B7413E}" type="slidenum">
              <a:rPr kumimoji="0" lang="en-GB" sz="32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32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91418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68E643-3611-4E21-818C-14BC0DD52A55}" type="datetimeFigureOut">
              <a:rPr kumimoji="0" lang="en-GB" sz="10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07/09/2026</a:t>
            </a:fld>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91627F-07A8-400E-BC2A-962461B7413E}" type="slidenum">
              <a:rPr kumimoji="0" lang="en-GB" sz="32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32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145732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68E643-3611-4E21-818C-14BC0DD52A55}" type="datetimeFigureOut">
              <a:rPr kumimoji="0" lang="en-GB" sz="10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07/09/2026</a:t>
            </a:fld>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91627F-07A8-400E-BC2A-962461B7413E}" type="slidenum">
              <a:rPr kumimoji="0" lang="en-GB" sz="32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32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0919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68E643-3611-4E21-818C-14BC0DD52A55}" type="datetimeFigureOut">
              <a:rPr kumimoji="0" lang="en-GB" sz="10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07/09/2026</a:t>
            </a:fld>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91627F-07A8-400E-BC2A-962461B7413E}" type="slidenum">
              <a:rPr kumimoji="0" lang="en-GB" sz="32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32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097331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68E643-3611-4E21-818C-14BC0DD52A55}" type="datetimeFigureOut">
              <a:rPr kumimoji="0" lang="en-GB" sz="10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07/09/2026</a:t>
            </a:fld>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91627F-07A8-400E-BC2A-962461B7413E}" type="slidenum">
              <a:rPr kumimoji="0" lang="en-GB" sz="32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32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561349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68E643-3611-4E21-818C-14BC0DD52A55}" type="datetimeFigureOut">
              <a:rPr kumimoji="0" lang="en-GB" sz="10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07/09/2026</a:t>
            </a:fld>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91627F-07A8-400E-BC2A-962461B7413E}" type="slidenum">
              <a:rPr kumimoji="0" lang="en-GB" sz="32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32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047515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68E643-3611-4E21-818C-14BC0DD52A55}" type="datetimeFigureOut">
              <a:rPr kumimoji="0" lang="en-GB" sz="10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07/09/2026</a:t>
            </a:fld>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8" name="Footer Placeholder 7"/>
          <p:cNvSpPr>
            <a:spLocks noGrp="1"/>
          </p:cNvSpPr>
          <p:nvPr>
            <p:ph type="ftr" sz="quarter" idx="11"/>
          </p:nvPr>
        </p:nvSpPr>
        <p:spPr/>
        <p:txBody>
          <a:bodyPr/>
          <a:lstStyle>
            <a:lvl1pPr>
              <a:defRPr>
                <a:solidFill>
                  <a:srgbClr val="FFFFFF"/>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91627F-07A8-400E-BC2A-962461B7413E}" type="slidenum">
              <a:rPr kumimoji="0" lang="en-GB" sz="32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32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200083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E68E643-3611-4E21-818C-14BC0DD52A55}" type="datetimeFigureOut">
              <a:rPr kumimoji="0" lang="en-GB" sz="10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07/09/2026</a:t>
            </a:fld>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B91627F-07A8-400E-BC2A-962461B7413E}" type="slidenum">
              <a:rPr kumimoji="0" lang="en-GB" sz="32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32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504991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68E643-3611-4E21-818C-14BC0DD52A55}" type="datetimeFigureOut">
              <a:rPr kumimoji="0" lang="en-GB" sz="10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07/09/2026</a:t>
            </a:fld>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91627F-07A8-400E-BC2A-962461B7413E}" type="slidenum">
              <a:rPr kumimoji="0" lang="en-GB" sz="32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32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675775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68E643-3611-4E21-818C-14BC0DD52A55}" type="datetimeFigureOut">
              <a:rPr kumimoji="0" lang="en-GB" sz="10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07/09/2026</a:t>
            </a:fld>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91627F-07A8-400E-BC2A-962461B7413E}" type="slidenum">
              <a:rPr kumimoji="0" lang="en-GB" sz="32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32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275337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68E643-3611-4E21-818C-14BC0DD52A55}" type="datetimeFigureOut">
              <a:rPr kumimoji="0" lang="en-GB" sz="10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07/09/2026</a:t>
            </a:fld>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91627F-07A8-400E-BC2A-962461B7413E}" type="slidenum">
              <a:rPr kumimoji="0" lang="en-GB" sz="32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32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10966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E68E643-3611-4E21-818C-14BC0DD52A55}" type="datetimeFigureOut">
              <a:rPr kumimoji="0" lang="en-GB" sz="10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07/09/2026</a:t>
            </a:fld>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B91627F-07A8-400E-BC2A-962461B7413E}" type="slidenum">
              <a:rPr kumimoji="0" lang="en-GB" sz="3200" b="0" i="0" u="none" strike="noStrike" kern="1200" cap="none" spc="0" normalizeH="0" baseline="0" noProof="0" smtClean="0">
                <a:ln>
                  <a:noFill/>
                </a:ln>
                <a:solidFill>
                  <a:srgbClr val="537D0B">
                    <a:lumMod val="50000"/>
                  </a:srgbClr>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3200" b="0" i="0" u="none" strike="noStrike" kern="1200" cap="none" spc="0" normalizeH="0" baseline="0" noProof="0">
              <a:ln>
                <a:noFill/>
              </a:ln>
              <a:solidFill>
                <a:srgbClr val="537D0B">
                  <a:lumMod val="50000"/>
                </a:srgbClr>
              </a:solidFill>
              <a:effectLst/>
              <a:uLnTx/>
              <a:uFillTx/>
              <a:latin typeface="Century Gothic" panose="020B0502020202020204"/>
              <a:ea typeface="+mn-ea"/>
              <a:cs typeface="+mn-cs"/>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6498665"/>
      </p:ext>
    </p:extLst>
  </p:cSld>
  <p:clrMap bg1="lt1" tx1="dk1" bg2="lt2" tx2="dk2" accent1="accent1" accent2="accent2" accent3="accent3" accent4="accent4" accent5="accent5" accent6="accent6" hlink="hlink" folHlink="folHlink"/>
  <p:sldLayoutIdLst>
    <p:sldLayoutId id="2147483830" r:id="rId1"/>
    <p:sldLayoutId id="2147483831" r:id="rId2"/>
    <p:sldLayoutId id="2147483832" r:id="rId3"/>
    <p:sldLayoutId id="2147483833" r:id="rId4"/>
    <p:sldLayoutId id="2147483834" r:id="rId5"/>
    <p:sldLayoutId id="2147483835" r:id="rId6"/>
    <p:sldLayoutId id="2147483836" r:id="rId7"/>
    <p:sldLayoutId id="2147483837" r:id="rId8"/>
    <p:sldLayoutId id="2147483838" r:id="rId9"/>
    <p:sldLayoutId id="2147483839" r:id="rId10"/>
    <p:sldLayoutId id="214748384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tm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5.tmp"/><Relationship Id="rId1" Type="http://schemas.openxmlformats.org/officeDocument/2006/relationships/slideLayout" Target="../slideLayouts/slideLayout2.xml"/><Relationship Id="rId5" Type="http://schemas.openxmlformats.org/officeDocument/2006/relationships/image" Target="../media/image8.tmp"/><Relationship Id="rId4" Type="http://schemas.openxmlformats.org/officeDocument/2006/relationships/image" Target="../media/image7.tmp"/></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1.tmp"/><Relationship Id="rId4" Type="http://schemas.openxmlformats.org/officeDocument/2006/relationships/image" Target="../media/image10.tmp"/></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oxfordshire.gov.uk/residents/schools/apply-school-place/year-7-applications" TargetMode="Externa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tmp"/><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7.tmp"/></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595" y="1"/>
            <a:ext cx="10027331" cy="1310054"/>
          </a:xfrm>
        </p:spPr>
        <p:txBody>
          <a:bodyPr>
            <a:normAutofit fontScale="90000"/>
          </a:bodyPr>
          <a:lstStyle/>
          <a:p>
            <a:pPr algn="ctr"/>
            <a:br>
              <a:rPr lang="en-US"/>
            </a:br>
            <a:r>
              <a:rPr lang="en-US"/>
              <a:t>Meet the teacher</a:t>
            </a:r>
            <a:endParaRPr lang="en-GB"/>
          </a:p>
        </p:txBody>
      </p:sp>
      <p:sp>
        <p:nvSpPr>
          <p:cNvPr id="3" name="Subtitle 2"/>
          <p:cNvSpPr>
            <a:spLocks noGrp="1"/>
          </p:cNvSpPr>
          <p:nvPr>
            <p:ph type="subTitle" idx="1"/>
          </p:nvPr>
        </p:nvSpPr>
        <p:spPr>
          <a:xfrm>
            <a:off x="971595" y="5842293"/>
            <a:ext cx="10058400" cy="1143000"/>
          </a:xfrm>
        </p:spPr>
        <p:txBody>
          <a:bodyPr/>
          <a:lstStyle/>
          <a:p>
            <a:r>
              <a:rPr lang="en-US" dirty="0"/>
              <a:t>September 2026</a:t>
            </a:r>
            <a:endParaRPr lang="en-GB" dirty="0"/>
          </a:p>
        </p:txBody>
      </p:sp>
      <p:sp>
        <p:nvSpPr>
          <p:cNvPr id="9" name="TextBox 8">
            <a:extLst>
              <a:ext uri="{FF2B5EF4-FFF2-40B4-BE49-F238E27FC236}">
                <a16:creationId xmlns:a16="http://schemas.microsoft.com/office/drawing/2014/main" id="{DB8DCBCA-3281-7AC5-1D6D-FA891D5203B6}"/>
              </a:ext>
            </a:extLst>
          </p:cNvPr>
          <p:cNvSpPr txBox="1"/>
          <p:nvPr/>
        </p:nvSpPr>
        <p:spPr>
          <a:xfrm>
            <a:off x="4729316" y="5242128"/>
            <a:ext cx="5578271" cy="1015663"/>
          </a:xfrm>
          <a:prstGeom prst="rect">
            <a:avLst/>
          </a:prstGeom>
          <a:noFill/>
        </p:spPr>
        <p:txBody>
          <a:bodyPr wrap="square" rtlCol="0">
            <a:spAutoFit/>
          </a:bodyPr>
          <a:lstStyle/>
          <a:p>
            <a:r>
              <a:rPr lang="en-GB" sz="2000" b="1" dirty="0"/>
              <a:t>Miss Cuthbertson</a:t>
            </a:r>
            <a:r>
              <a:rPr lang="en-GB" sz="2000" dirty="0"/>
              <a:t>-Monday, Tuesday and Wednesday (am)</a:t>
            </a:r>
          </a:p>
          <a:p>
            <a:r>
              <a:rPr lang="en-GB" sz="2000" b="1" dirty="0"/>
              <a:t>Mrs</a:t>
            </a:r>
            <a:r>
              <a:rPr lang="en-GB" sz="2000" dirty="0"/>
              <a:t> </a:t>
            </a:r>
            <a:r>
              <a:rPr lang="en-GB" sz="2000" b="1" dirty="0"/>
              <a:t>Mason</a:t>
            </a:r>
            <a:r>
              <a:rPr lang="en-GB" sz="2000" dirty="0"/>
              <a:t>-Wednesday (pm), Thursday and Friday</a:t>
            </a:r>
          </a:p>
        </p:txBody>
      </p:sp>
      <p:pic>
        <p:nvPicPr>
          <p:cNvPr id="6" name="Picture 5">
            <a:extLst>
              <a:ext uri="{FF2B5EF4-FFF2-40B4-BE49-F238E27FC236}">
                <a16:creationId xmlns:a16="http://schemas.microsoft.com/office/drawing/2014/main" id="{3BD25A61-52AB-83AC-4CBD-2DE19674E0C2}"/>
              </a:ext>
            </a:extLst>
          </p:cNvPr>
          <p:cNvPicPr>
            <a:picLocks noChangeAspect="1"/>
          </p:cNvPicPr>
          <p:nvPr/>
        </p:nvPicPr>
        <p:blipFill>
          <a:blip r:embed="rId3"/>
          <a:stretch>
            <a:fillRect/>
          </a:stretch>
        </p:blipFill>
        <p:spPr>
          <a:xfrm>
            <a:off x="10858888" y="4843711"/>
            <a:ext cx="1245810" cy="1397000"/>
          </a:xfrm>
          <a:prstGeom prst="rect">
            <a:avLst/>
          </a:prstGeom>
        </p:spPr>
      </p:pic>
      <p:pic>
        <p:nvPicPr>
          <p:cNvPr id="4" name="Picture 3"/>
          <p:cNvPicPr>
            <a:picLocks noChangeAspect="1"/>
          </p:cNvPicPr>
          <p:nvPr/>
        </p:nvPicPr>
        <p:blipFill>
          <a:blip r:embed="rId4"/>
          <a:stretch>
            <a:fillRect/>
          </a:stretch>
        </p:blipFill>
        <p:spPr>
          <a:xfrm>
            <a:off x="1109473" y="1223582"/>
            <a:ext cx="9198114" cy="3923914"/>
          </a:xfrm>
          <a:prstGeom prst="rect">
            <a:avLst/>
          </a:prstGeom>
        </p:spPr>
      </p:pic>
      <p:pic>
        <p:nvPicPr>
          <p:cNvPr id="8" name="Picture 7">
            <a:extLst>
              <a:ext uri="{FF2B5EF4-FFF2-40B4-BE49-F238E27FC236}">
                <a16:creationId xmlns:a16="http://schemas.microsoft.com/office/drawing/2014/main" id="{50245DA0-826F-9D60-8CD0-E38EAA96FA00}"/>
              </a:ext>
            </a:extLst>
          </p:cNvPr>
          <p:cNvPicPr>
            <a:picLocks noChangeAspect="1"/>
          </p:cNvPicPr>
          <p:nvPr/>
        </p:nvPicPr>
        <p:blipFill>
          <a:blip r:embed="rId5"/>
          <a:stretch>
            <a:fillRect/>
          </a:stretch>
        </p:blipFill>
        <p:spPr>
          <a:xfrm>
            <a:off x="9446838" y="4452699"/>
            <a:ext cx="1239205" cy="1389594"/>
          </a:xfrm>
          <a:prstGeom prst="rect">
            <a:avLst/>
          </a:prstGeom>
        </p:spPr>
      </p:pic>
    </p:spTree>
    <p:extLst>
      <p:ext uri="{BB962C8B-B14F-4D97-AF65-F5344CB8AC3E}">
        <p14:creationId xmlns:p14="http://schemas.microsoft.com/office/powerpoint/2010/main" val="37645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BA8475A3-3952-408D-8E93-626076E6D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A95486-97C7-0117-F72F-C8630959CE54}"/>
              </a:ext>
            </a:extLst>
          </p:cNvPr>
          <p:cNvSpPr>
            <a:spLocks noGrp="1"/>
          </p:cNvSpPr>
          <p:nvPr>
            <p:ph type="title"/>
          </p:nvPr>
        </p:nvSpPr>
        <p:spPr>
          <a:xfrm>
            <a:off x="6956868" y="634946"/>
            <a:ext cx="4592874" cy="1450757"/>
          </a:xfrm>
        </p:spPr>
        <p:txBody>
          <a:bodyPr>
            <a:normAutofit/>
          </a:bodyPr>
          <a:lstStyle/>
          <a:p>
            <a:r>
              <a:rPr lang="en-GB" dirty="0"/>
              <a:t>Our Learning this Term!</a:t>
            </a:r>
          </a:p>
        </p:txBody>
      </p:sp>
      <p:sp>
        <p:nvSpPr>
          <p:cNvPr id="21" name="Rectangle 20">
            <a:extLst>
              <a:ext uri="{FF2B5EF4-FFF2-40B4-BE49-F238E27FC236}">
                <a16:creationId xmlns:a16="http://schemas.microsoft.com/office/drawing/2014/main" id="{2D57056C-3580-48E4-9666-53A445F490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479458" cy="633431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41C87A45-5863-4DAD-A1ED-9DD72EF1D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3" y="321733"/>
            <a:ext cx="3057906" cy="3408237"/>
          </a:xfrm>
          <a:prstGeom prst="rect">
            <a:avLst/>
          </a:prstGeom>
          <a:solidFill>
            <a:srgbClr val="FFFFFF"/>
          </a:solidFill>
          <a:ln w="6350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D5D803B6-F3DA-8501-AC7A-9A63C7001F2A}"/>
              </a:ext>
            </a:extLst>
          </p:cNvPr>
          <p:cNvPicPr>
            <a:picLocks noChangeAspect="1"/>
          </p:cNvPicPr>
          <p:nvPr/>
        </p:nvPicPr>
        <p:blipFill>
          <a:blip r:embed="rId2"/>
          <a:stretch>
            <a:fillRect/>
          </a:stretch>
        </p:blipFill>
        <p:spPr>
          <a:xfrm>
            <a:off x="458336" y="1143155"/>
            <a:ext cx="2784700" cy="1765394"/>
          </a:xfrm>
          <a:prstGeom prst="rect">
            <a:avLst/>
          </a:prstGeom>
        </p:spPr>
      </p:pic>
      <p:sp>
        <p:nvSpPr>
          <p:cNvPr id="25" name="Rectangle 24">
            <a:extLst>
              <a:ext uri="{FF2B5EF4-FFF2-40B4-BE49-F238E27FC236}">
                <a16:creationId xmlns:a16="http://schemas.microsoft.com/office/drawing/2014/main" id="{0480D754-2EAA-46BD-A784-B04FC0A6F9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28588" y="321733"/>
            <a:ext cx="2567411" cy="1978453"/>
          </a:xfrm>
          <a:prstGeom prst="rect">
            <a:avLst/>
          </a:prstGeom>
          <a:solidFill>
            <a:srgbClr val="FFFFFF"/>
          </a:solidFill>
          <a:ln w="6350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silhouette of a person in a line&#10;&#10;AI-generated content may be incorrect.">
            <a:extLst>
              <a:ext uri="{FF2B5EF4-FFF2-40B4-BE49-F238E27FC236}">
                <a16:creationId xmlns:a16="http://schemas.microsoft.com/office/drawing/2014/main" id="{2343809A-4A29-C89C-1831-DE44B0F4561B}"/>
              </a:ext>
            </a:extLst>
          </p:cNvPr>
          <p:cNvPicPr>
            <a:picLocks noChangeAspect="1"/>
          </p:cNvPicPr>
          <p:nvPr/>
        </p:nvPicPr>
        <p:blipFill>
          <a:blip r:embed="rId3"/>
          <a:stretch>
            <a:fillRect/>
          </a:stretch>
        </p:blipFill>
        <p:spPr>
          <a:xfrm>
            <a:off x="3686185" y="659115"/>
            <a:ext cx="2273649" cy="1300314"/>
          </a:xfrm>
          <a:prstGeom prst="rect">
            <a:avLst/>
          </a:prstGeom>
        </p:spPr>
      </p:pic>
      <p:cxnSp>
        <p:nvCxnSpPr>
          <p:cNvPr id="27" name="Straight Connector 26">
            <a:extLst>
              <a:ext uri="{FF2B5EF4-FFF2-40B4-BE49-F238E27FC236}">
                <a16:creationId xmlns:a16="http://schemas.microsoft.com/office/drawing/2014/main" id="{CF099F8D-E727-44BC-9275-1EC5736F04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46569" y="2085703"/>
            <a:ext cx="411480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14BF5C5C-12B0-46A7-8912-9751C89D47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3" y="3879167"/>
            <a:ext cx="3057906" cy="2130912"/>
          </a:xfrm>
          <a:prstGeom prst="rect">
            <a:avLst/>
          </a:prstGeom>
          <a:solidFill>
            <a:srgbClr val="FFFFFF"/>
          </a:solidFill>
          <a:ln w="6350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E84F6-92F9-1039-C557-FCDA2F083DF8}"/>
              </a:ext>
            </a:extLst>
          </p:cNvPr>
          <p:cNvPicPr>
            <a:picLocks noChangeAspect="1"/>
          </p:cNvPicPr>
          <p:nvPr/>
        </p:nvPicPr>
        <p:blipFill>
          <a:blip r:embed="rId4"/>
          <a:stretch>
            <a:fillRect/>
          </a:stretch>
        </p:blipFill>
        <p:spPr>
          <a:xfrm>
            <a:off x="455021" y="4175608"/>
            <a:ext cx="2732321" cy="1515739"/>
          </a:xfrm>
          <a:prstGeom prst="rect">
            <a:avLst/>
          </a:prstGeom>
        </p:spPr>
      </p:pic>
      <p:sp>
        <p:nvSpPr>
          <p:cNvPr id="31" name="Rectangle 30">
            <a:extLst>
              <a:ext uri="{FF2B5EF4-FFF2-40B4-BE49-F238E27FC236}">
                <a16:creationId xmlns:a16="http://schemas.microsoft.com/office/drawing/2014/main" id="{0EF884FC-88CB-4669-9AA4-82CBE2BC03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28588" y="2451014"/>
            <a:ext cx="2567411" cy="3532765"/>
          </a:xfrm>
          <a:prstGeom prst="rect">
            <a:avLst/>
          </a:prstGeom>
          <a:solidFill>
            <a:srgbClr val="FFFFFF"/>
          </a:solidFill>
          <a:ln w="6350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8B6AB44-B8A5-268F-5A94-6D58D97C965C}"/>
              </a:ext>
            </a:extLst>
          </p:cNvPr>
          <p:cNvPicPr>
            <a:picLocks noChangeAspect="1"/>
          </p:cNvPicPr>
          <p:nvPr/>
        </p:nvPicPr>
        <p:blipFill>
          <a:blip r:embed="rId5"/>
          <a:stretch>
            <a:fillRect/>
          </a:stretch>
        </p:blipFill>
        <p:spPr>
          <a:xfrm>
            <a:off x="3770260" y="2601842"/>
            <a:ext cx="2084065" cy="3231109"/>
          </a:xfrm>
          <a:prstGeom prst="rect">
            <a:avLst/>
          </a:prstGeom>
        </p:spPr>
      </p:pic>
      <p:sp>
        <p:nvSpPr>
          <p:cNvPr id="3" name="Content Placeholder 2">
            <a:extLst>
              <a:ext uri="{FF2B5EF4-FFF2-40B4-BE49-F238E27FC236}">
                <a16:creationId xmlns:a16="http://schemas.microsoft.com/office/drawing/2014/main" id="{1B173CE5-7A1E-E1ED-EED0-7BA6AA6D41B9}"/>
              </a:ext>
            </a:extLst>
          </p:cNvPr>
          <p:cNvSpPr>
            <a:spLocks noGrp="1"/>
          </p:cNvSpPr>
          <p:nvPr>
            <p:ph idx="1"/>
          </p:nvPr>
        </p:nvSpPr>
        <p:spPr>
          <a:xfrm>
            <a:off x="6612746" y="2198914"/>
            <a:ext cx="5426854" cy="3670180"/>
          </a:xfrm>
        </p:spPr>
        <p:txBody>
          <a:bodyPr>
            <a:normAutofit fontScale="92500" lnSpcReduction="10000"/>
          </a:bodyPr>
          <a:lstStyle/>
          <a:p>
            <a:endParaRPr lang="en-GB" sz="1800" dirty="0"/>
          </a:p>
          <a:p>
            <a:r>
              <a:rPr lang="en-GB" sz="3200" dirty="0"/>
              <a:t>Reading-Letters from the Lighthouse </a:t>
            </a:r>
          </a:p>
          <a:p>
            <a:r>
              <a:rPr lang="en-GB" sz="3200" dirty="0"/>
              <a:t>History-World War 2 </a:t>
            </a:r>
          </a:p>
          <a:p>
            <a:r>
              <a:rPr lang="en-GB" sz="3200" dirty="0"/>
              <a:t>Science-Evolution and Inheritance </a:t>
            </a:r>
          </a:p>
          <a:p>
            <a:r>
              <a:rPr lang="en-GB" sz="3200" dirty="0"/>
              <a:t>D&amp;T- Come Dine With Me</a:t>
            </a:r>
          </a:p>
          <a:p>
            <a:r>
              <a:rPr lang="en-GB" sz="3200" dirty="0"/>
              <a:t> </a:t>
            </a:r>
          </a:p>
          <a:p>
            <a:endParaRPr lang="en-GB" sz="1800" dirty="0"/>
          </a:p>
          <a:p>
            <a:endParaRPr lang="en-GB" sz="1800" dirty="0"/>
          </a:p>
        </p:txBody>
      </p:sp>
      <p:sp>
        <p:nvSpPr>
          <p:cNvPr id="33" name="Rectangle 32">
            <a:extLst>
              <a:ext uri="{FF2B5EF4-FFF2-40B4-BE49-F238E27FC236}">
                <a16:creationId xmlns:a16="http://schemas.microsoft.com/office/drawing/2014/main" id="{1180F95C-403D-4961-9F97-F226C6878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5" name="Rectangle 34">
            <a:extLst>
              <a:ext uri="{FF2B5EF4-FFF2-40B4-BE49-F238E27FC236}">
                <a16:creationId xmlns:a16="http://schemas.microsoft.com/office/drawing/2014/main" id="{04DD3E41-33C2-4660-BB4C-BBCF07F65F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9410825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8554" y="422031"/>
            <a:ext cx="10665069" cy="5632311"/>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Century Gothic" panose="020B0502020202020204"/>
                <a:ea typeface="+mn-ea"/>
                <a:cs typeface="+mn-cs"/>
              </a:rPr>
              <a:t>We’re looking forward to sharing our love of learning with you.</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effectLst/>
              <a:uLnTx/>
              <a:uFillTx/>
              <a:latin typeface="Century Gothic" panose="020B0502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Century Gothic" panose="020B0502020202020204"/>
                <a:ea typeface="+mn-ea"/>
                <a:cs typeface="+mn-cs"/>
              </a:rPr>
              <a:t>This will be through:</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latin typeface="Century Gothic" panose="020B0502020202020204"/>
              </a:rPr>
              <a:t>G</a:t>
            </a:r>
            <a:r>
              <a:rPr kumimoji="0" lang="en-US" sz="2400" b="0" i="0" u="none" strike="noStrike" kern="1200" cap="none" spc="0" normalizeH="0" baseline="0" noProof="0" dirty="0" err="1">
                <a:ln>
                  <a:noFill/>
                </a:ln>
                <a:effectLst/>
                <a:uLnTx/>
                <a:uFillTx/>
                <a:latin typeface="Century Gothic" panose="020B0502020202020204"/>
                <a:ea typeface="+mn-ea"/>
                <a:cs typeface="+mn-cs"/>
              </a:rPr>
              <a:t>alleries</a:t>
            </a:r>
            <a:r>
              <a:rPr kumimoji="0" lang="en-US" sz="2400" b="0" i="0" u="none" strike="noStrike" kern="1200" cap="none" spc="0" normalizeH="0" baseline="0" noProof="0" dirty="0">
                <a:ln>
                  <a:noFill/>
                </a:ln>
                <a:effectLst/>
                <a:uLnTx/>
                <a:uFillTx/>
                <a:latin typeface="Century Gothic" panose="020B0502020202020204"/>
                <a:ea typeface="+mn-ea"/>
                <a:cs typeface="+mn-cs"/>
              </a:rPr>
              <a:t> on our class website pages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effectLst/>
              <a:uLnTx/>
              <a:uFillTx/>
              <a:latin typeface="Century Gothic" panose="020B0502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effectLst/>
                <a:uLnTx/>
                <a:uFillTx/>
                <a:latin typeface="Century Gothic" panose="020B0502020202020204"/>
                <a:ea typeface="+mn-ea"/>
                <a:cs typeface="+mn-cs"/>
              </a:rPr>
              <a:t>Newsletters with photos and news from each class every</a:t>
            </a:r>
            <a:r>
              <a:rPr kumimoji="0" lang="en-US" sz="2400" b="0" i="0" u="none" strike="noStrike" kern="1200" cap="none" spc="0" normalizeH="0" noProof="0" dirty="0">
                <a:ln>
                  <a:noFill/>
                </a:ln>
                <a:effectLst/>
                <a:uLnTx/>
                <a:uFillTx/>
                <a:latin typeface="Century Gothic" panose="020B0502020202020204"/>
                <a:ea typeface="+mn-ea"/>
                <a:cs typeface="+mn-cs"/>
              </a:rPr>
              <a:t> other week on the school website. </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noProof="0" dirty="0">
              <a:ln>
                <a:noFill/>
              </a:ln>
              <a:effectLst/>
              <a:uLnTx/>
              <a:uFillTx/>
              <a:latin typeface="Century Gothic" panose="020B0502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baseline="0" dirty="0">
                <a:latin typeface="Century Gothic" panose="020B0502020202020204"/>
              </a:rPr>
              <a:t>North Leigh Instagram account. </a:t>
            </a:r>
            <a:r>
              <a:rPr kumimoji="0" lang="en-US" sz="2400" b="0" i="0" u="none" strike="noStrike" kern="1200" cap="none" spc="0" normalizeH="0" baseline="0" noProof="0" dirty="0">
                <a:ln>
                  <a:noFill/>
                </a:ln>
                <a:effectLst/>
                <a:uLnTx/>
                <a:uFillTx/>
                <a:latin typeface="Century Gothic" panose="020B0502020202020204"/>
                <a:ea typeface="+mn-ea"/>
                <a:cs typeface="+mn-cs"/>
              </a:rPr>
              <a:t>  </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effectLst/>
              <a:uLnTx/>
              <a:uFillTx/>
              <a:latin typeface="Century Gothic" panose="020B0502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effectLst/>
                <a:uLnTx/>
                <a:uFillTx/>
                <a:latin typeface="Century Gothic" panose="020B0502020202020204"/>
                <a:ea typeface="+mn-ea"/>
                <a:cs typeface="+mn-cs"/>
              </a:rPr>
              <a:t>We are also excited by our</a:t>
            </a:r>
            <a:r>
              <a:rPr kumimoji="0" lang="en-US" sz="2400" b="0" i="0" u="none" strike="noStrike" kern="1200" cap="none" spc="0" normalizeH="0" noProof="0" dirty="0">
                <a:ln>
                  <a:noFill/>
                </a:ln>
                <a:effectLst/>
                <a:uLnTx/>
                <a:uFillTx/>
                <a:latin typeface="Century Gothic" panose="020B0502020202020204"/>
                <a:ea typeface="+mn-ea"/>
                <a:cs typeface="+mn-cs"/>
              </a:rPr>
              <a:t> Autumn</a:t>
            </a:r>
            <a:r>
              <a:rPr kumimoji="0" lang="en-US" sz="2400" b="0" i="0" u="none" strike="noStrike" kern="1200" cap="none" spc="0" normalizeH="0" baseline="0" noProof="0" dirty="0">
                <a:ln>
                  <a:noFill/>
                </a:ln>
                <a:effectLst/>
                <a:uLnTx/>
                <a:uFillTx/>
                <a:latin typeface="Century Gothic" panose="020B0502020202020204"/>
                <a:ea typeface="+mn-ea"/>
                <a:cs typeface="+mn-cs"/>
              </a:rPr>
              <a:t> café assembly (date to be announced very soon) -  </a:t>
            </a:r>
            <a:r>
              <a:rPr lang="en-US" sz="2400" dirty="0">
                <a:latin typeface="Century Gothic" panose="020B0502020202020204"/>
              </a:rPr>
              <a:t>w</a:t>
            </a:r>
            <a:r>
              <a:rPr kumimoji="0" lang="en-US" sz="2400" b="0" i="0" u="none" strike="noStrike" kern="1200" cap="none" spc="0" normalizeH="0" baseline="0" noProof="0" dirty="0">
                <a:ln>
                  <a:noFill/>
                </a:ln>
                <a:effectLst/>
                <a:uLnTx/>
                <a:uFillTx/>
                <a:latin typeface="Century Gothic" panose="020B0502020202020204"/>
                <a:ea typeface="+mn-ea"/>
                <a:cs typeface="+mn-cs"/>
              </a:rPr>
              <a:t>hen parents are invited to come and enjoy coffee, cake and listen to </a:t>
            </a:r>
            <a:r>
              <a:rPr lang="en-US" sz="2400" dirty="0">
                <a:latin typeface="Century Gothic" panose="020B0502020202020204"/>
              </a:rPr>
              <a:t>Owl</a:t>
            </a:r>
            <a:r>
              <a:rPr kumimoji="0" lang="en-US" sz="2400" b="0" i="0" u="none" strike="noStrike" kern="1200" cap="none" spc="0" normalizeH="0" baseline="0" noProof="0" dirty="0">
                <a:ln>
                  <a:noFill/>
                </a:ln>
                <a:effectLst/>
                <a:uLnTx/>
                <a:uFillTx/>
                <a:latin typeface="Century Gothic" panose="020B0502020202020204"/>
                <a:ea typeface="+mn-ea"/>
                <a:cs typeface="+mn-cs"/>
              </a:rPr>
              <a:t> class share something of their learning with you.</a:t>
            </a:r>
            <a:endParaRPr lang="en-US" sz="2400" b="0" i="0" u="none" strike="noStrike" kern="1200" cap="none" spc="0" normalizeH="0" baseline="0" noProof="0" dirty="0">
              <a:ln>
                <a:noFill/>
              </a:ln>
              <a:effectLst/>
              <a:uLnTx/>
              <a:uFillTx/>
              <a:latin typeface="Century Gothic" panose="020B050202020202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3" name="TextBox 2"/>
          <p:cNvSpPr txBox="1"/>
          <p:nvPr/>
        </p:nvSpPr>
        <p:spPr>
          <a:xfrm>
            <a:off x="1074728" y="5828548"/>
            <a:ext cx="9539654"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entury Gothic" panose="020B0502020202020204"/>
                <a:ea typeface="+mn-ea"/>
                <a:cs typeface="+mn-cs"/>
              </a:rPr>
              <a:t>CELEBRATING LEARNING</a:t>
            </a:r>
            <a:endParaRPr kumimoji="0" lang="en-GB" sz="32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p:cNvPicPr>
            <a:picLocks noChangeAspect="1"/>
          </p:cNvPicPr>
          <p:nvPr/>
        </p:nvPicPr>
        <p:blipFill>
          <a:blip r:embed="rId3"/>
          <a:stretch>
            <a:fillRect/>
          </a:stretch>
        </p:blipFill>
        <p:spPr>
          <a:xfrm rot="667287">
            <a:off x="9365050" y="2856811"/>
            <a:ext cx="2583113" cy="1144377"/>
          </a:xfrm>
          <a:prstGeom prst="rect">
            <a:avLst/>
          </a:prstGeom>
        </p:spPr>
      </p:pic>
      <p:pic>
        <p:nvPicPr>
          <p:cNvPr id="8" name="Picture 7">
            <a:extLst>
              <a:ext uri="{FF2B5EF4-FFF2-40B4-BE49-F238E27FC236}">
                <a16:creationId xmlns:a16="http://schemas.microsoft.com/office/drawing/2014/main" id="{26542355-4DF8-E016-6B75-4E62B65BF82D}"/>
              </a:ext>
            </a:extLst>
          </p:cNvPr>
          <p:cNvPicPr>
            <a:picLocks noChangeAspect="1"/>
          </p:cNvPicPr>
          <p:nvPr/>
        </p:nvPicPr>
        <p:blipFill>
          <a:blip r:embed="rId4"/>
          <a:stretch>
            <a:fillRect/>
          </a:stretch>
        </p:blipFill>
        <p:spPr>
          <a:xfrm>
            <a:off x="7241855" y="855196"/>
            <a:ext cx="4074160" cy="1330067"/>
          </a:xfrm>
          <a:prstGeom prst="rect">
            <a:avLst/>
          </a:prstGeom>
        </p:spPr>
      </p:pic>
      <p:pic>
        <p:nvPicPr>
          <p:cNvPr id="10" name="Picture 9">
            <a:extLst>
              <a:ext uri="{FF2B5EF4-FFF2-40B4-BE49-F238E27FC236}">
                <a16:creationId xmlns:a16="http://schemas.microsoft.com/office/drawing/2014/main" id="{2C6BEF89-4E75-BA4C-0CAD-C311CF20E3C3}"/>
              </a:ext>
            </a:extLst>
          </p:cNvPr>
          <p:cNvPicPr>
            <a:picLocks noChangeAspect="1"/>
          </p:cNvPicPr>
          <p:nvPr/>
        </p:nvPicPr>
        <p:blipFill>
          <a:blip r:embed="rId5"/>
          <a:stretch>
            <a:fillRect/>
          </a:stretch>
        </p:blipFill>
        <p:spPr>
          <a:xfrm>
            <a:off x="7324336" y="5231799"/>
            <a:ext cx="4247904" cy="1411688"/>
          </a:xfrm>
          <a:prstGeom prst="rect">
            <a:avLst/>
          </a:prstGeom>
        </p:spPr>
      </p:pic>
    </p:spTree>
    <p:extLst>
      <p:ext uri="{BB962C8B-B14F-4D97-AF65-F5344CB8AC3E}">
        <p14:creationId xmlns:p14="http://schemas.microsoft.com/office/powerpoint/2010/main" val="40730113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3C262-EF67-2CCB-C96D-F7A327319801}"/>
              </a:ext>
            </a:extLst>
          </p:cNvPr>
          <p:cNvSpPr>
            <a:spLocks noGrp="1"/>
          </p:cNvSpPr>
          <p:nvPr>
            <p:ph type="title"/>
          </p:nvPr>
        </p:nvSpPr>
        <p:spPr/>
        <p:txBody>
          <a:bodyPr/>
          <a:lstStyle/>
          <a:p>
            <a:r>
              <a:rPr lang="en-GB" dirty="0"/>
              <a:t>Trips and Residential </a:t>
            </a:r>
          </a:p>
        </p:txBody>
      </p:sp>
      <p:sp>
        <p:nvSpPr>
          <p:cNvPr id="3" name="Content Placeholder 2">
            <a:extLst>
              <a:ext uri="{FF2B5EF4-FFF2-40B4-BE49-F238E27FC236}">
                <a16:creationId xmlns:a16="http://schemas.microsoft.com/office/drawing/2014/main" id="{C27A3E40-BACD-8668-E549-BA60CA718A5D}"/>
              </a:ext>
            </a:extLst>
          </p:cNvPr>
          <p:cNvSpPr>
            <a:spLocks noGrp="1"/>
          </p:cNvSpPr>
          <p:nvPr>
            <p:ph idx="1"/>
          </p:nvPr>
        </p:nvSpPr>
        <p:spPr/>
        <p:txBody>
          <a:bodyPr>
            <a:normAutofit/>
          </a:bodyPr>
          <a:lstStyle/>
          <a:p>
            <a:pPr>
              <a:buFont typeface="Wingdings" panose="05000000000000000000" pitchFamily="2" charset="2"/>
              <a:buChar char="§"/>
            </a:pPr>
            <a:r>
              <a:rPr lang="en-GB" sz="2800" dirty="0"/>
              <a:t>We will be going to Junior Citizen in the Autumn term </a:t>
            </a:r>
          </a:p>
          <a:p>
            <a:pPr>
              <a:buFont typeface="Wingdings" panose="05000000000000000000" pitchFamily="2" charset="2"/>
              <a:buChar char="§"/>
            </a:pPr>
            <a:r>
              <a:rPr lang="en-GB" sz="2800" dirty="0"/>
              <a:t>Parents are invited to our Harvest assembly on the 2</a:t>
            </a:r>
            <a:r>
              <a:rPr lang="en-GB" sz="2800" baseline="30000" dirty="0"/>
              <a:t>nd</a:t>
            </a:r>
            <a:r>
              <a:rPr lang="en-GB" sz="2800" dirty="0"/>
              <a:t> October </a:t>
            </a:r>
          </a:p>
          <a:p>
            <a:pPr>
              <a:buFont typeface="Wingdings" panose="05000000000000000000" pitchFamily="2" charset="2"/>
              <a:buChar char="§"/>
            </a:pPr>
            <a:r>
              <a:rPr lang="en-GB" sz="2800" dirty="0"/>
              <a:t>Our World War 2 Day will be a dress up day in school on 20th October </a:t>
            </a:r>
          </a:p>
          <a:p>
            <a:pPr>
              <a:buFont typeface="Wingdings" panose="05000000000000000000" pitchFamily="2" charset="2"/>
              <a:buChar char="§"/>
            </a:pPr>
            <a:r>
              <a:rPr lang="en-GB" sz="2800" dirty="0"/>
              <a:t>Christmas Panto will be Thursday 17</a:t>
            </a:r>
            <a:r>
              <a:rPr lang="en-GB" sz="2800" baseline="30000" dirty="0"/>
              <a:t>th</a:t>
            </a:r>
            <a:r>
              <a:rPr lang="en-GB" sz="2800" dirty="0"/>
              <a:t> December </a:t>
            </a:r>
          </a:p>
          <a:p>
            <a:pPr>
              <a:buFont typeface="Wingdings" panose="05000000000000000000" pitchFamily="2" charset="2"/>
              <a:buChar char="§"/>
            </a:pPr>
            <a:r>
              <a:rPr lang="en-GB" sz="2800" dirty="0" err="1"/>
              <a:t>Kilvrough</a:t>
            </a:r>
            <a:r>
              <a:rPr lang="en-GB" sz="2800" dirty="0"/>
              <a:t> Residential will be taking place Monday 26</a:t>
            </a:r>
            <a:r>
              <a:rPr lang="en-GB" sz="2800" baseline="30000" dirty="0"/>
              <a:t>th</a:t>
            </a:r>
            <a:r>
              <a:rPr lang="en-GB" sz="2800" dirty="0"/>
              <a:t> April-30</a:t>
            </a:r>
            <a:r>
              <a:rPr lang="en-GB" sz="2800" baseline="30000" dirty="0"/>
              <a:t>th</a:t>
            </a:r>
            <a:r>
              <a:rPr lang="en-GB" sz="2800" dirty="0"/>
              <a:t> April-more information will be given nearer the time </a:t>
            </a:r>
          </a:p>
        </p:txBody>
      </p:sp>
    </p:spTree>
    <p:extLst>
      <p:ext uri="{BB962C8B-B14F-4D97-AF65-F5344CB8AC3E}">
        <p14:creationId xmlns:p14="http://schemas.microsoft.com/office/powerpoint/2010/main" val="25639820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160FB7-F2E6-AB5A-1E32-962233909027}"/>
              </a:ext>
            </a:extLst>
          </p:cNvPr>
          <p:cNvSpPr txBox="1"/>
          <p:nvPr/>
        </p:nvSpPr>
        <p:spPr>
          <a:xfrm>
            <a:off x="211236" y="674151"/>
            <a:ext cx="11436626" cy="3785652"/>
          </a:xfrm>
          <a:prstGeom prst="rect">
            <a:avLst/>
          </a:prstGeom>
          <a:noFill/>
        </p:spPr>
        <p:txBody>
          <a:bodyPr wrap="square" rtlCol="0">
            <a:spAutoFit/>
          </a:bodyPr>
          <a:lstStyle/>
          <a:p>
            <a:r>
              <a:rPr lang="en-GB" sz="2400" dirty="0"/>
              <a:t>SATs are not the focus of Y6 at North Leigh but just one part of it. Some children have expressed concern about SATs. Please be assured that we will prepare your children so that SATs are not a major hurdle and pass with the minimum of anxiety and hopefully a sense of achievement at being able to demonstrate their knowledge. In previous years, many Y6 children have included SATs week as one of the best weeks of Year 6!</a:t>
            </a:r>
          </a:p>
          <a:p>
            <a:endParaRPr lang="en-GB" sz="2400" dirty="0"/>
          </a:p>
          <a:p>
            <a:r>
              <a:rPr lang="en-GB" sz="2400" dirty="0"/>
              <a:t>More details will follow about the arrangements for SATs as the time approaches.</a:t>
            </a:r>
          </a:p>
          <a:p>
            <a:endParaRPr lang="en-GB" sz="2400" dirty="0"/>
          </a:p>
          <a:p>
            <a:endParaRPr lang="en-GB" sz="2400" dirty="0"/>
          </a:p>
          <a:p>
            <a:r>
              <a:rPr lang="en-GB" sz="2400" dirty="0"/>
              <a:t>The 2026 dates are  10</a:t>
            </a:r>
            <a:r>
              <a:rPr lang="en-GB" sz="2400" baseline="30000" dirty="0"/>
              <a:t>th</a:t>
            </a:r>
            <a:r>
              <a:rPr lang="en-GB" sz="2400" dirty="0"/>
              <a:t>-13th May.</a:t>
            </a:r>
          </a:p>
        </p:txBody>
      </p:sp>
      <p:pic>
        <p:nvPicPr>
          <p:cNvPr id="3" name="Picture 2" descr="KS2 SATs in 2023: a guide for parents">
            <a:extLst>
              <a:ext uri="{FF2B5EF4-FFF2-40B4-BE49-F238E27FC236}">
                <a16:creationId xmlns:a16="http://schemas.microsoft.com/office/drawing/2014/main" id="{13BE1EB0-FD13-BB5D-31CE-3B1DA4FF50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2039" y="3267574"/>
            <a:ext cx="5093146" cy="3389257"/>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146443B6-3BD4-10BC-46E7-61C67EC0EAF3}"/>
              </a:ext>
            </a:extLst>
          </p:cNvPr>
          <p:cNvSpPr txBox="1">
            <a:spLocks/>
          </p:cNvSpPr>
          <p:nvPr/>
        </p:nvSpPr>
        <p:spPr>
          <a:xfrm>
            <a:off x="211236" y="0"/>
            <a:ext cx="8534400" cy="1507067"/>
          </a:xfrm>
          <a:prstGeom prst="rect">
            <a:avLst/>
          </a:prstGeom>
        </p:spPr>
        <p:txBody>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u="sng" dirty="0" err="1"/>
              <a:t>sats</a:t>
            </a:r>
            <a:endParaRPr lang="en-GB" b="1" u="sng" dirty="0"/>
          </a:p>
        </p:txBody>
      </p:sp>
    </p:spTree>
    <p:extLst>
      <p:ext uri="{BB962C8B-B14F-4D97-AF65-F5344CB8AC3E}">
        <p14:creationId xmlns:p14="http://schemas.microsoft.com/office/powerpoint/2010/main" val="399040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BB4A29-3BFE-6B28-0F66-419C3C527472}"/>
              </a:ext>
            </a:extLst>
          </p:cNvPr>
          <p:cNvSpPr txBox="1"/>
          <p:nvPr/>
        </p:nvSpPr>
        <p:spPr>
          <a:xfrm>
            <a:off x="684211" y="221226"/>
            <a:ext cx="11099749" cy="5909310"/>
          </a:xfrm>
          <a:prstGeom prst="rect">
            <a:avLst/>
          </a:prstGeom>
          <a:noFill/>
        </p:spPr>
        <p:txBody>
          <a:bodyPr wrap="square" rtlCol="0">
            <a:spAutoFit/>
          </a:bodyPr>
          <a:lstStyle/>
          <a:p>
            <a:pPr marL="285750" indent="-285750">
              <a:buFont typeface="Arial" panose="020B0604020202020204" pitchFamily="34" charset="0"/>
              <a:buChar char="•"/>
            </a:pPr>
            <a:r>
              <a:rPr lang="en-GB" dirty="0"/>
              <a:t>You must apply by the deadline to OCC by 31.10.26 for a place at your preferred Secondary School </a:t>
            </a:r>
          </a:p>
          <a:p>
            <a:pPr marL="285750" indent="-285750">
              <a:buFont typeface="Arial" panose="020B0604020202020204" pitchFamily="34" charset="0"/>
              <a:buChar char="•"/>
            </a:pPr>
            <a:r>
              <a:rPr lang="en-GB" dirty="0">
                <a:hlinkClick r:id="rId2">
                  <a:extLst>
                    <a:ext uri="{A12FA001-AC4F-418D-AE19-62706E023703}">
                      <ahyp:hlinkClr xmlns:ahyp="http://schemas.microsoft.com/office/drawing/2018/hyperlinkcolor" val="tx"/>
                    </a:ext>
                  </a:extLst>
                </a:hlinkClick>
              </a:rPr>
              <a:t>https://www.oxfordshire.gov.uk/residents/schools/apply-school-place/year-7-applications</a:t>
            </a: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endParaRPr lang="en-GB" dirty="0"/>
          </a:p>
          <a:p>
            <a:pPr marL="285750" indent="-285750">
              <a:buFont typeface="Arial" panose="020B0604020202020204" pitchFamily="34" charset="0"/>
              <a:buChar char="•"/>
            </a:pPr>
            <a:r>
              <a:rPr lang="en-GB" sz="2400" dirty="0"/>
              <a:t>Wood Green Open Evening is  </a:t>
            </a:r>
            <a:r>
              <a:rPr lang="en-GB" sz="2400" b="1" dirty="0"/>
              <a:t>24.09.26</a:t>
            </a:r>
            <a:r>
              <a:rPr lang="en-GB" sz="2400" dirty="0"/>
              <a:t> 5pm-8pm.     </a:t>
            </a:r>
          </a:p>
          <a:p>
            <a:pPr marL="285750" indent="-285750">
              <a:buFont typeface="Arial" panose="020B0604020202020204" pitchFamily="34" charset="0"/>
              <a:buChar char="•"/>
            </a:pPr>
            <a:r>
              <a:rPr lang="en-GB" sz="2400" dirty="0"/>
              <a:t>Wood Green Open </a:t>
            </a:r>
            <a:r>
              <a:rPr lang="en-GB" sz="2400" i="1" dirty="0"/>
              <a:t>Morning</a:t>
            </a:r>
            <a:r>
              <a:rPr lang="en-GB" sz="2400" dirty="0"/>
              <a:t> is </a:t>
            </a:r>
            <a:r>
              <a:rPr lang="en-GB" sz="2400" b="1" dirty="0"/>
              <a:t>25.09.26</a:t>
            </a:r>
            <a:r>
              <a:rPr lang="en-GB" sz="2400" dirty="0"/>
              <a:t> 9am, 10am and 11am  </a:t>
            </a:r>
          </a:p>
          <a:p>
            <a:endParaRPr lang="en-GB" sz="2400" dirty="0"/>
          </a:p>
          <a:p>
            <a:pPr marL="285750" indent="-285750">
              <a:buFont typeface="Arial" panose="020B0604020202020204" pitchFamily="34" charset="0"/>
              <a:buChar char="•"/>
            </a:pPr>
            <a:r>
              <a:rPr lang="en-GB" sz="2400" dirty="0"/>
              <a:t>Bartholomew Open Evening is </a:t>
            </a:r>
            <a:r>
              <a:rPr lang="en-GB" sz="2400" b="1" dirty="0"/>
              <a:t>24.09.26</a:t>
            </a:r>
            <a:r>
              <a:rPr lang="en-GB" sz="2400" dirty="0"/>
              <a:t> 5pm-8pm</a:t>
            </a:r>
          </a:p>
          <a:p>
            <a:endParaRPr lang="en-GB" sz="2400" dirty="0"/>
          </a:p>
          <a:p>
            <a:pPr marL="285750" indent="-285750">
              <a:buFont typeface="Arial" panose="020B0604020202020204" pitchFamily="34" charset="0"/>
              <a:buChar char="•"/>
            </a:pPr>
            <a:r>
              <a:rPr lang="en-GB" sz="2400" dirty="0"/>
              <a:t>Henry Box Open Evening is  </a:t>
            </a:r>
            <a:r>
              <a:rPr lang="en-GB" sz="2400" b="1" dirty="0"/>
              <a:t>16.09.26</a:t>
            </a:r>
            <a:r>
              <a:rPr lang="en-GB" sz="2400" dirty="0"/>
              <a:t> 4:30pm -6:30pm</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Marlborough Open Evening is   </a:t>
            </a:r>
            <a:r>
              <a:rPr lang="en-GB" sz="2400" b="1" dirty="0"/>
              <a:t>24.09.26</a:t>
            </a:r>
            <a:r>
              <a:rPr lang="en-GB" sz="2400" dirty="0"/>
              <a:t> 6pm onwards </a:t>
            </a:r>
          </a:p>
          <a:p>
            <a:pPr marL="285750" indent="-285750">
              <a:buFont typeface="Arial" panose="020B0604020202020204" pitchFamily="34" charset="0"/>
              <a:buChar char="•"/>
            </a:pPr>
            <a:r>
              <a:rPr lang="en-GB" sz="2400" dirty="0"/>
              <a:t>Marlborough Open </a:t>
            </a:r>
            <a:r>
              <a:rPr lang="en-GB" sz="2400" i="1" dirty="0"/>
              <a:t>Morning</a:t>
            </a:r>
            <a:r>
              <a:rPr lang="en-GB" sz="2400" dirty="0"/>
              <a:t> </a:t>
            </a:r>
            <a:r>
              <a:rPr lang="en-GB" sz="2400" b="1" dirty="0"/>
              <a:t>29.09.26/01.10.26</a:t>
            </a:r>
            <a:r>
              <a:rPr lang="en-GB" sz="2400" dirty="0"/>
              <a:t> 9am-10:30am </a:t>
            </a:r>
          </a:p>
          <a:p>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3" name="Picture 2">
            <a:extLst>
              <a:ext uri="{FF2B5EF4-FFF2-40B4-BE49-F238E27FC236}">
                <a16:creationId xmlns:a16="http://schemas.microsoft.com/office/drawing/2014/main" id="{CE3FF49B-A7D2-5E60-6DB1-2C887D64F064}"/>
              </a:ext>
            </a:extLst>
          </p:cNvPr>
          <p:cNvPicPr>
            <a:picLocks noChangeAspect="1"/>
          </p:cNvPicPr>
          <p:nvPr/>
        </p:nvPicPr>
        <p:blipFill>
          <a:blip r:embed="rId3"/>
          <a:stretch>
            <a:fillRect/>
          </a:stretch>
        </p:blipFill>
        <p:spPr>
          <a:xfrm>
            <a:off x="5066789" y="5255680"/>
            <a:ext cx="2981325" cy="790575"/>
          </a:xfrm>
          <a:prstGeom prst="rect">
            <a:avLst/>
          </a:prstGeom>
        </p:spPr>
      </p:pic>
      <p:pic>
        <p:nvPicPr>
          <p:cNvPr id="4" name="Picture 3">
            <a:extLst>
              <a:ext uri="{FF2B5EF4-FFF2-40B4-BE49-F238E27FC236}">
                <a16:creationId xmlns:a16="http://schemas.microsoft.com/office/drawing/2014/main" id="{3674A001-3058-4747-B760-DFCB3FD22A3B}"/>
              </a:ext>
            </a:extLst>
          </p:cNvPr>
          <p:cNvPicPr>
            <a:picLocks noChangeAspect="1"/>
          </p:cNvPicPr>
          <p:nvPr/>
        </p:nvPicPr>
        <p:blipFill>
          <a:blip r:embed="rId4"/>
          <a:stretch>
            <a:fillRect/>
          </a:stretch>
        </p:blipFill>
        <p:spPr>
          <a:xfrm>
            <a:off x="10434549" y="690228"/>
            <a:ext cx="1181100" cy="1333500"/>
          </a:xfrm>
          <a:prstGeom prst="rect">
            <a:avLst/>
          </a:prstGeom>
        </p:spPr>
      </p:pic>
      <p:pic>
        <p:nvPicPr>
          <p:cNvPr id="5" name="Picture 4">
            <a:extLst>
              <a:ext uri="{FF2B5EF4-FFF2-40B4-BE49-F238E27FC236}">
                <a16:creationId xmlns:a16="http://schemas.microsoft.com/office/drawing/2014/main" id="{7F7AABCB-7F94-005B-21D5-AA746CF267BE}"/>
              </a:ext>
            </a:extLst>
          </p:cNvPr>
          <p:cNvPicPr>
            <a:picLocks noChangeAspect="1"/>
          </p:cNvPicPr>
          <p:nvPr/>
        </p:nvPicPr>
        <p:blipFill>
          <a:blip r:embed="rId5"/>
          <a:stretch>
            <a:fillRect/>
          </a:stretch>
        </p:blipFill>
        <p:spPr>
          <a:xfrm>
            <a:off x="9210675" y="4521022"/>
            <a:ext cx="2981325" cy="888664"/>
          </a:xfrm>
          <a:prstGeom prst="rect">
            <a:avLst/>
          </a:prstGeom>
        </p:spPr>
      </p:pic>
      <p:pic>
        <p:nvPicPr>
          <p:cNvPr id="6" name="Picture 5">
            <a:extLst>
              <a:ext uri="{FF2B5EF4-FFF2-40B4-BE49-F238E27FC236}">
                <a16:creationId xmlns:a16="http://schemas.microsoft.com/office/drawing/2014/main" id="{835F57AE-11D9-3C74-3334-BE2AA6BCC56C}"/>
              </a:ext>
            </a:extLst>
          </p:cNvPr>
          <p:cNvPicPr>
            <a:picLocks noChangeAspect="1"/>
          </p:cNvPicPr>
          <p:nvPr/>
        </p:nvPicPr>
        <p:blipFill>
          <a:blip r:embed="rId6"/>
          <a:stretch>
            <a:fillRect/>
          </a:stretch>
        </p:blipFill>
        <p:spPr>
          <a:xfrm>
            <a:off x="10375985" y="2492730"/>
            <a:ext cx="1298227" cy="1336693"/>
          </a:xfrm>
          <a:prstGeom prst="rect">
            <a:avLst/>
          </a:prstGeom>
        </p:spPr>
      </p:pic>
      <p:sp>
        <p:nvSpPr>
          <p:cNvPr id="8" name="Title 1">
            <a:extLst>
              <a:ext uri="{FF2B5EF4-FFF2-40B4-BE49-F238E27FC236}">
                <a16:creationId xmlns:a16="http://schemas.microsoft.com/office/drawing/2014/main" id="{0160D62C-E17B-8B30-8BFB-3DB021F6C96D}"/>
              </a:ext>
            </a:extLst>
          </p:cNvPr>
          <p:cNvSpPr txBox="1">
            <a:spLocks/>
          </p:cNvSpPr>
          <p:nvPr/>
        </p:nvSpPr>
        <p:spPr>
          <a:xfrm>
            <a:off x="408040" y="5438908"/>
            <a:ext cx="8534400" cy="1507067"/>
          </a:xfrm>
          <a:prstGeom prst="rect">
            <a:avLst/>
          </a:prstGeom>
        </p:spPr>
        <p:txBody>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t>TRANSITION TO Y7</a:t>
            </a:r>
          </a:p>
        </p:txBody>
      </p:sp>
    </p:spTree>
    <p:extLst>
      <p:ext uri="{BB962C8B-B14F-4D97-AF65-F5344CB8AC3E}">
        <p14:creationId xmlns:p14="http://schemas.microsoft.com/office/powerpoint/2010/main" val="23174568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9359" y="5592101"/>
            <a:ext cx="8534400" cy="649667"/>
          </a:xfrm>
        </p:spPr>
        <p:txBody>
          <a:bodyPr>
            <a:normAutofit fontScale="90000"/>
          </a:bodyPr>
          <a:lstStyle/>
          <a:p>
            <a:r>
              <a:rPr lang="en-US"/>
              <a:t>Daily Routines</a:t>
            </a:r>
            <a:endParaRPr lang="en-GB"/>
          </a:p>
        </p:txBody>
      </p:sp>
      <p:sp>
        <p:nvSpPr>
          <p:cNvPr id="3" name="Content Placeholder 2"/>
          <p:cNvSpPr>
            <a:spLocks noGrp="1"/>
          </p:cNvSpPr>
          <p:nvPr>
            <p:ph idx="1"/>
          </p:nvPr>
        </p:nvSpPr>
        <p:spPr>
          <a:xfrm>
            <a:off x="498752" y="353662"/>
            <a:ext cx="10780295" cy="5039432"/>
          </a:xfrm>
        </p:spPr>
        <p:txBody>
          <a:bodyPr vert="horz" lIns="0" tIns="45720" rIns="0" bIns="45720" rtlCol="0" anchor="t">
            <a:normAutofit/>
          </a:bodyPr>
          <a:lstStyle/>
          <a:p>
            <a:r>
              <a:rPr lang="en-US" sz="2600" dirty="0">
                <a:solidFill>
                  <a:schemeClr val="tx1"/>
                </a:solidFill>
              </a:rPr>
              <a:t>Arrival from 8.30am (teachers on playground 8.35am collection at 8.40am from upper playground</a:t>
            </a:r>
            <a:endParaRPr lang="en-US" sz="2600" dirty="0">
              <a:solidFill>
                <a:schemeClr val="tx1"/>
              </a:solidFill>
              <a:ea typeface="Calibri"/>
              <a:cs typeface="Calibri"/>
            </a:endParaRPr>
          </a:p>
          <a:p>
            <a:r>
              <a:rPr lang="en-US" sz="2600" dirty="0">
                <a:solidFill>
                  <a:schemeClr val="tx1"/>
                </a:solidFill>
              </a:rPr>
              <a:t>Children need to bring a coat, school bag, (lunch bag), </a:t>
            </a:r>
            <a:br>
              <a:rPr lang="en-US" sz="2600" dirty="0"/>
            </a:br>
            <a:r>
              <a:rPr lang="en-US" sz="2600" dirty="0">
                <a:solidFill>
                  <a:schemeClr val="tx1"/>
                </a:solidFill>
              </a:rPr>
              <a:t>water bottle and home school reading book </a:t>
            </a:r>
            <a:endParaRPr lang="en-US" sz="2600" dirty="0">
              <a:solidFill>
                <a:schemeClr val="tx1"/>
              </a:solidFill>
              <a:ea typeface="Calibri"/>
              <a:cs typeface="Calibri"/>
            </a:endParaRPr>
          </a:p>
          <a:p>
            <a:r>
              <a:rPr lang="en-US" sz="2600" dirty="0">
                <a:solidFill>
                  <a:schemeClr val="tx1"/>
                </a:solidFill>
              </a:rPr>
              <a:t>Please ensure children have water in their bottle, not juice.</a:t>
            </a:r>
            <a:endParaRPr lang="en-US" sz="2600" dirty="0">
              <a:solidFill>
                <a:schemeClr val="tx1"/>
              </a:solidFill>
              <a:ea typeface="Calibri"/>
              <a:cs typeface="Calibri"/>
            </a:endParaRPr>
          </a:p>
          <a:p>
            <a:r>
              <a:rPr lang="en-US" sz="2600" dirty="0">
                <a:solidFill>
                  <a:schemeClr val="tx1"/>
                </a:solidFill>
              </a:rPr>
              <a:t>Break is mid-morning and children are can bring in a snack – fruit, vegetables, cereal bar. Please try to reduce/avoid single-use plastic where possible. Crisps, chocolate or cake bars should not be eaten at breaktime. </a:t>
            </a:r>
            <a:endParaRPr lang="en-US" sz="2600" dirty="0">
              <a:solidFill>
                <a:schemeClr val="tx1"/>
              </a:solidFill>
              <a:ea typeface="Calibri"/>
              <a:cs typeface="Calibri"/>
            </a:endParaRPr>
          </a:p>
          <a:p>
            <a:r>
              <a:rPr lang="en-US" sz="2600" dirty="0">
                <a:solidFill>
                  <a:schemeClr val="tx1"/>
                </a:solidFill>
              </a:rPr>
              <a:t>Nothing with nuts in please: we are a nut-free school. </a:t>
            </a:r>
            <a:endParaRPr lang="en-US" sz="2600" dirty="0">
              <a:solidFill>
                <a:schemeClr val="tx1"/>
              </a:solidFill>
              <a:ea typeface="Calibri"/>
              <a:cs typeface="Calibri"/>
            </a:endParaRPr>
          </a:p>
          <a:p>
            <a:r>
              <a:rPr lang="en-US" sz="2600" b="1" dirty="0">
                <a:solidFill>
                  <a:schemeClr val="tx1"/>
                </a:solidFill>
                <a:ea typeface="Calibri"/>
                <a:cs typeface="Calibri"/>
              </a:rPr>
              <a:t>Long hair must be tied back each day. </a:t>
            </a:r>
          </a:p>
          <a:p>
            <a:endParaRPr lang="en-US" sz="2600" dirty="0">
              <a:solidFill>
                <a:schemeClr val="tx1"/>
              </a:solidFill>
              <a:ea typeface="Calibri"/>
              <a:cs typeface="Calibri"/>
            </a:endParaRPr>
          </a:p>
          <a:p>
            <a:endParaRPr lang="en-US" sz="2600" dirty="0">
              <a:solidFill>
                <a:schemeClr val="bg1"/>
              </a:solidFill>
            </a:endParaRPr>
          </a:p>
        </p:txBody>
      </p:sp>
      <p:pic>
        <p:nvPicPr>
          <p:cNvPr id="1026" name="Picture 2" descr="Fruit Cartoon 800*876 transprent Png Free Download - Emoticon, Plant, Food.  - CleanPNG / Kis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82182" y="3900537"/>
            <a:ext cx="961530" cy="105097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9" name="Picture 2" descr="Image result for water bottl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84286" y="1085788"/>
            <a:ext cx="1082900" cy="10829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4988069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454" y="4625971"/>
            <a:ext cx="6354262" cy="1507067"/>
          </a:xfrm>
        </p:spPr>
        <p:txBody>
          <a:bodyPr/>
          <a:lstStyle/>
          <a:p>
            <a:r>
              <a:rPr lang="en-US"/>
              <a:t>PE</a:t>
            </a:r>
            <a:endParaRPr lang="en-GB"/>
          </a:p>
        </p:txBody>
      </p:sp>
      <p:sp>
        <p:nvSpPr>
          <p:cNvPr id="3" name="Content Placeholder 2"/>
          <p:cNvSpPr>
            <a:spLocks noGrp="1"/>
          </p:cNvSpPr>
          <p:nvPr>
            <p:ph idx="1"/>
          </p:nvPr>
        </p:nvSpPr>
        <p:spPr>
          <a:xfrm>
            <a:off x="146310" y="957124"/>
            <a:ext cx="3144413" cy="1851722"/>
          </a:xfrm>
        </p:spPr>
        <p:txBody>
          <a:bodyPr vert="horz" lIns="0" tIns="45720" rIns="0" bIns="45720" rtlCol="0" anchor="t">
            <a:noAutofit/>
          </a:bodyPr>
          <a:lstStyle/>
          <a:p>
            <a:pPr marL="0" indent="0">
              <a:buNone/>
            </a:pPr>
            <a:br>
              <a:rPr lang="en-US" sz="2400" dirty="0"/>
            </a:br>
            <a:endParaRPr lang="en-US" sz="3200" dirty="0">
              <a:ea typeface="Calibri"/>
              <a:cs typeface="Calibri"/>
            </a:endParaRPr>
          </a:p>
          <a:p>
            <a:r>
              <a:rPr lang="en-US" sz="3200" dirty="0">
                <a:solidFill>
                  <a:schemeClr val="tx1"/>
                </a:solidFill>
              </a:rPr>
              <a:t>PE days are Wednesday (Swimming) and Thursday PE.</a:t>
            </a:r>
            <a:r>
              <a:rPr lang="en-US" sz="2400" dirty="0">
                <a:solidFill>
                  <a:schemeClr val="tx1"/>
                </a:solidFill>
              </a:rPr>
              <a:t> </a:t>
            </a:r>
            <a:br>
              <a:rPr lang="en-US" sz="2400" dirty="0"/>
            </a:br>
            <a:endParaRPr lang="en-GB" sz="2400" dirty="0">
              <a:solidFill>
                <a:schemeClr val="bg1"/>
              </a:solidFill>
            </a:endParaRPr>
          </a:p>
        </p:txBody>
      </p:sp>
      <p:sp>
        <p:nvSpPr>
          <p:cNvPr id="4" name="TextBox 3">
            <a:extLst>
              <a:ext uri="{FF2B5EF4-FFF2-40B4-BE49-F238E27FC236}">
                <a16:creationId xmlns:a16="http://schemas.microsoft.com/office/drawing/2014/main" id="{542E62D5-6D21-DCE7-AC43-32E0B16D6C3B}"/>
              </a:ext>
            </a:extLst>
          </p:cNvPr>
          <p:cNvSpPr txBox="1"/>
          <p:nvPr/>
        </p:nvSpPr>
        <p:spPr>
          <a:xfrm>
            <a:off x="3566637" y="1210518"/>
            <a:ext cx="7931012" cy="3539430"/>
          </a:xfrm>
          <a:prstGeom prst="rect">
            <a:avLst/>
          </a:prstGeom>
          <a:noFill/>
        </p:spPr>
        <p:txBody>
          <a:bodyPr wrap="square" lIns="91440" tIns="45720" rIns="91440" bIns="45720" rtlCol="0" anchor="t">
            <a:spAutoFit/>
          </a:bodyPr>
          <a:lstStyle/>
          <a:p>
            <a:r>
              <a:rPr lang="en-GB" sz="2400" b="1" dirty="0"/>
              <a:t>PE Kit</a:t>
            </a:r>
          </a:p>
          <a:p>
            <a:endParaRPr lang="en-GB" sz="2000" dirty="0">
              <a:ea typeface="Calibri"/>
              <a:cs typeface="Calibri"/>
            </a:endParaRPr>
          </a:p>
          <a:p>
            <a:r>
              <a:rPr lang="en-GB" sz="2000" dirty="0"/>
              <a:t>Black or navy plain (no logos) Tracksuit bottoms, joggers, leggings or shorts. Please check shorts are an appropriate length. </a:t>
            </a:r>
            <a:endParaRPr lang="en-GB" sz="2000" dirty="0">
              <a:ea typeface="Calibri"/>
              <a:cs typeface="Calibri"/>
            </a:endParaRPr>
          </a:p>
          <a:p>
            <a:endParaRPr lang="en-GB" sz="2000" dirty="0">
              <a:ea typeface="Calibri"/>
              <a:cs typeface="Calibri"/>
            </a:endParaRPr>
          </a:p>
          <a:p>
            <a:r>
              <a:rPr lang="en-GB" sz="2000" dirty="0"/>
              <a:t>House colour school T shirt or plain white T shirt</a:t>
            </a:r>
            <a:endParaRPr lang="en-GB" sz="2000" dirty="0">
              <a:ea typeface="Calibri"/>
              <a:cs typeface="Calibri"/>
            </a:endParaRPr>
          </a:p>
          <a:p>
            <a:endParaRPr lang="en-GB" sz="2000" dirty="0">
              <a:ea typeface="Calibri"/>
              <a:cs typeface="Calibri"/>
            </a:endParaRPr>
          </a:p>
          <a:p>
            <a:r>
              <a:rPr lang="en-GB" sz="2000" dirty="0"/>
              <a:t>Black or navy plain (no logos) hoodie or sweatshirt or tracksuit top. </a:t>
            </a:r>
            <a:endParaRPr lang="en-GB" sz="2000" dirty="0">
              <a:ea typeface="Calibri"/>
              <a:cs typeface="Calibri"/>
            </a:endParaRPr>
          </a:p>
          <a:p>
            <a:endParaRPr lang="en-GB" sz="2000" dirty="0">
              <a:ea typeface="Calibri"/>
              <a:cs typeface="Calibri"/>
            </a:endParaRPr>
          </a:p>
          <a:p>
            <a:r>
              <a:rPr lang="en-GB" sz="2000" dirty="0"/>
              <a:t>Trainers should be sports shoes, not fashion or casual trainers due to arch supports and better cushioned soles. </a:t>
            </a:r>
            <a:endParaRPr lang="en-GB" sz="2000" dirty="0">
              <a:ea typeface="Calibri"/>
              <a:cs typeface="Calibri"/>
            </a:endParaRPr>
          </a:p>
        </p:txBody>
      </p:sp>
      <p:pic>
        <p:nvPicPr>
          <p:cNvPr id="5" name="Picture 4" descr="A blue and yellow shoe&#10;&#10;AI-generated content may be incorrect.">
            <a:extLst>
              <a:ext uri="{FF2B5EF4-FFF2-40B4-BE49-F238E27FC236}">
                <a16:creationId xmlns:a16="http://schemas.microsoft.com/office/drawing/2014/main" id="{8C76582E-5405-6587-E473-4DF949FB4EBE}"/>
              </a:ext>
            </a:extLst>
          </p:cNvPr>
          <p:cNvPicPr>
            <a:picLocks noChangeAspect="1"/>
          </p:cNvPicPr>
          <p:nvPr/>
        </p:nvPicPr>
        <p:blipFill>
          <a:blip r:embed="rId3"/>
          <a:stretch>
            <a:fillRect/>
          </a:stretch>
        </p:blipFill>
        <p:spPr>
          <a:xfrm>
            <a:off x="4974534" y="4818476"/>
            <a:ext cx="1447800" cy="1152525"/>
          </a:xfrm>
          <a:prstGeom prst="rect">
            <a:avLst/>
          </a:prstGeom>
        </p:spPr>
      </p:pic>
      <p:pic>
        <p:nvPicPr>
          <p:cNvPr id="6" name="Picture 5" descr="A red and black shoe&#10;&#10;AI-generated content may be incorrect.">
            <a:extLst>
              <a:ext uri="{FF2B5EF4-FFF2-40B4-BE49-F238E27FC236}">
                <a16:creationId xmlns:a16="http://schemas.microsoft.com/office/drawing/2014/main" id="{BD7BCB85-596E-EC2D-4DC7-603FD3533EAD}"/>
              </a:ext>
            </a:extLst>
          </p:cNvPr>
          <p:cNvPicPr>
            <a:picLocks noChangeAspect="1"/>
          </p:cNvPicPr>
          <p:nvPr/>
        </p:nvPicPr>
        <p:blipFill>
          <a:blip r:embed="rId4"/>
          <a:stretch>
            <a:fillRect/>
          </a:stretch>
        </p:blipFill>
        <p:spPr>
          <a:xfrm>
            <a:off x="8797303" y="5017881"/>
            <a:ext cx="1400175" cy="952500"/>
          </a:xfrm>
          <a:prstGeom prst="rect">
            <a:avLst/>
          </a:prstGeom>
        </p:spPr>
      </p:pic>
      <p:pic>
        <p:nvPicPr>
          <p:cNvPr id="7" name="Picture 6" descr="A green check mark on a black background&#10;&#10;AI-generated content may be incorrect.">
            <a:extLst>
              <a:ext uri="{FF2B5EF4-FFF2-40B4-BE49-F238E27FC236}">
                <a16:creationId xmlns:a16="http://schemas.microsoft.com/office/drawing/2014/main" id="{CBD6E95E-7C5A-208D-0950-AC7B2263B2C1}"/>
              </a:ext>
            </a:extLst>
          </p:cNvPr>
          <p:cNvPicPr>
            <a:picLocks noChangeAspect="1"/>
          </p:cNvPicPr>
          <p:nvPr/>
        </p:nvPicPr>
        <p:blipFill>
          <a:blip r:embed="rId5"/>
          <a:stretch>
            <a:fillRect/>
          </a:stretch>
        </p:blipFill>
        <p:spPr>
          <a:xfrm>
            <a:off x="3948043" y="5013739"/>
            <a:ext cx="905566" cy="916609"/>
          </a:xfrm>
          <a:prstGeom prst="rect">
            <a:avLst/>
          </a:prstGeom>
        </p:spPr>
      </p:pic>
      <p:pic>
        <p:nvPicPr>
          <p:cNvPr id="8" name="Picture 7" descr="A red x with black border&#10;&#10;AI-generated content may be incorrect.">
            <a:extLst>
              <a:ext uri="{FF2B5EF4-FFF2-40B4-BE49-F238E27FC236}">
                <a16:creationId xmlns:a16="http://schemas.microsoft.com/office/drawing/2014/main" id="{9CB5002B-99A8-316D-945A-17CC98C89133}"/>
              </a:ext>
            </a:extLst>
          </p:cNvPr>
          <p:cNvPicPr>
            <a:picLocks noChangeAspect="1"/>
          </p:cNvPicPr>
          <p:nvPr/>
        </p:nvPicPr>
        <p:blipFill>
          <a:blip r:embed="rId6"/>
          <a:stretch>
            <a:fillRect/>
          </a:stretch>
        </p:blipFill>
        <p:spPr>
          <a:xfrm>
            <a:off x="7766464" y="4718395"/>
            <a:ext cx="1021247" cy="1209123"/>
          </a:xfrm>
          <a:prstGeom prst="rect">
            <a:avLst/>
          </a:prstGeom>
        </p:spPr>
      </p:pic>
    </p:spTree>
    <p:extLst>
      <p:ext uri="{BB962C8B-B14F-4D97-AF65-F5344CB8AC3E}">
        <p14:creationId xmlns:p14="http://schemas.microsoft.com/office/powerpoint/2010/main" val="18326719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777087"/>
          </a:xfrm>
        </p:spPr>
        <p:txBody>
          <a:bodyPr/>
          <a:lstStyle/>
          <a:p>
            <a:r>
              <a:rPr lang="en-GB" dirty="0"/>
              <a:t>Our weekly timetable</a:t>
            </a:r>
          </a:p>
        </p:txBody>
      </p:sp>
      <p:pic>
        <p:nvPicPr>
          <p:cNvPr id="3" name="Picture 2"/>
          <p:cNvPicPr>
            <a:picLocks noChangeAspect="1"/>
          </p:cNvPicPr>
          <p:nvPr/>
        </p:nvPicPr>
        <p:blipFill>
          <a:blip r:embed="rId2"/>
          <a:stretch>
            <a:fillRect/>
          </a:stretch>
        </p:blipFill>
        <p:spPr>
          <a:xfrm>
            <a:off x="887762" y="917899"/>
            <a:ext cx="10005927" cy="5395428"/>
          </a:xfrm>
          <a:prstGeom prst="rect">
            <a:avLst/>
          </a:prstGeom>
        </p:spPr>
      </p:pic>
    </p:spTree>
    <p:extLst>
      <p:ext uri="{BB962C8B-B14F-4D97-AF65-F5344CB8AC3E}">
        <p14:creationId xmlns:p14="http://schemas.microsoft.com/office/powerpoint/2010/main" val="1327479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94ECF-5623-AAE2-A452-E990CFDEB32C}"/>
              </a:ext>
            </a:extLst>
          </p:cNvPr>
          <p:cNvSpPr>
            <a:spLocks noGrp="1"/>
          </p:cNvSpPr>
          <p:nvPr>
            <p:ph type="title"/>
          </p:nvPr>
        </p:nvSpPr>
        <p:spPr/>
        <p:txBody>
          <a:bodyPr/>
          <a:lstStyle/>
          <a:p>
            <a:r>
              <a:rPr lang="en-GB" dirty="0"/>
              <a:t>Handwriting and Presentation </a:t>
            </a:r>
          </a:p>
        </p:txBody>
      </p:sp>
      <p:sp>
        <p:nvSpPr>
          <p:cNvPr id="3" name="Content Placeholder 2">
            <a:extLst>
              <a:ext uri="{FF2B5EF4-FFF2-40B4-BE49-F238E27FC236}">
                <a16:creationId xmlns:a16="http://schemas.microsoft.com/office/drawing/2014/main" id="{3873FE91-89C8-4595-73DF-7BEE4C8C4AB5}"/>
              </a:ext>
            </a:extLst>
          </p:cNvPr>
          <p:cNvSpPr>
            <a:spLocks noGrp="1"/>
          </p:cNvSpPr>
          <p:nvPr>
            <p:ph idx="1"/>
          </p:nvPr>
        </p:nvSpPr>
        <p:spPr/>
        <p:txBody>
          <a:bodyPr/>
          <a:lstStyle/>
          <a:p>
            <a:pPr>
              <a:buFont typeface="Wingdings" panose="05000000000000000000" pitchFamily="2" charset="2"/>
              <a:buChar char="§"/>
            </a:pPr>
            <a:r>
              <a:rPr lang="en-GB" dirty="0"/>
              <a:t>There is a big focus on handwriting throughout the school this year and overall presentation of work </a:t>
            </a:r>
          </a:p>
          <a:p>
            <a:pPr>
              <a:buFont typeface="Wingdings" panose="05000000000000000000" pitchFamily="2" charset="2"/>
              <a:buChar char="§"/>
            </a:pPr>
            <a:r>
              <a:rPr lang="en-GB" dirty="0"/>
              <a:t>Daily handwriting will take place every afternoon at 1pm </a:t>
            </a:r>
          </a:p>
          <a:p>
            <a:pPr>
              <a:buFont typeface="Wingdings" panose="05000000000000000000" pitchFamily="2" charset="2"/>
              <a:buChar char="§"/>
            </a:pPr>
            <a:r>
              <a:rPr lang="en-GB" dirty="0"/>
              <a:t>We want children to be proud of the work they produce! </a:t>
            </a:r>
          </a:p>
        </p:txBody>
      </p:sp>
      <p:pic>
        <p:nvPicPr>
          <p:cNvPr id="5" name="Picture 4">
            <a:extLst>
              <a:ext uri="{FF2B5EF4-FFF2-40B4-BE49-F238E27FC236}">
                <a16:creationId xmlns:a16="http://schemas.microsoft.com/office/drawing/2014/main" id="{06FBC33C-2A86-ABFF-75C2-A1F1BABD8511}"/>
              </a:ext>
            </a:extLst>
          </p:cNvPr>
          <p:cNvPicPr>
            <a:picLocks noChangeAspect="1"/>
          </p:cNvPicPr>
          <p:nvPr/>
        </p:nvPicPr>
        <p:blipFill>
          <a:blip r:embed="rId2"/>
          <a:stretch>
            <a:fillRect/>
          </a:stretch>
        </p:blipFill>
        <p:spPr>
          <a:xfrm>
            <a:off x="510711" y="3952240"/>
            <a:ext cx="10357656" cy="995680"/>
          </a:xfrm>
          <a:prstGeom prst="rect">
            <a:avLst/>
          </a:prstGeom>
        </p:spPr>
      </p:pic>
    </p:spTree>
    <p:extLst>
      <p:ext uri="{BB962C8B-B14F-4D97-AF65-F5344CB8AC3E}">
        <p14:creationId xmlns:p14="http://schemas.microsoft.com/office/powerpoint/2010/main" val="32133718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045" y="430353"/>
            <a:ext cx="6709447" cy="4647426"/>
          </a:xfrm>
          <a:prstGeom prst="rect">
            <a:avLst/>
          </a:prstGeom>
          <a:noFill/>
        </p:spPr>
        <p:txBody>
          <a:bodyPr wrap="square" lIns="91440" tIns="45720" rIns="91440" bIns="45720" rtlCol="0" anchor="t">
            <a:spAutoFit/>
          </a:bodyPr>
          <a:lstStyle/>
          <a:p>
            <a:r>
              <a:rPr lang="en-US" sz="2400" b="1" dirty="0"/>
              <a:t>Reading expectations</a:t>
            </a:r>
          </a:p>
          <a:p>
            <a:endParaRPr lang="en-US" sz="2000" b="1" dirty="0"/>
          </a:p>
          <a:p>
            <a:r>
              <a:rPr lang="en-US" sz="2400" dirty="0"/>
              <a:t>Children are expected to read at home every night</a:t>
            </a:r>
            <a:endParaRPr lang="en-US" sz="2400" dirty="0">
              <a:ea typeface="Calibri"/>
              <a:cs typeface="Calibri"/>
            </a:endParaRPr>
          </a:p>
          <a:p>
            <a:endParaRPr lang="en-US" sz="2400" dirty="0"/>
          </a:p>
          <a:p>
            <a:r>
              <a:rPr lang="en-US" sz="2400" dirty="0"/>
              <a:t>Children need to have an age-appropriate reading book. Children will be supported by their class teacher choosing a book from our key stage 2 reading scheme or our class reading area…..or both!</a:t>
            </a:r>
          </a:p>
          <a:p>
            <a:r>
              <a:rPr lang="en-US" sz="2400" dirty="0"/>
              <a:t> </a:t>
            </a:r>
            <a:endParaRPr lang="en-US" sz="2400" dirty="0">
              <a:ea typeface="Calibri"/>
              <a:cs typeface="Calibri"/>
            </a:endParaRPr>
          </a:p>
          <a:p>
            <a:r>
              <a:rPr lang="en-US" sz="2400" dirty="0">
                <a:ea typeface="Calibri"/>
                <a:cs typeface="Calibri"/>
              </a:rPr>
              <a:t>It is all about reading for pleasure and encouraging our children to be readers for life! </a:t>
            </a:r>
          </a:p>
          <a:p>
            <a:endParaRPr lang="en-GB" dirty="0"/>
          </a:p>
          <a:p>
            <a:endParaRPr lang="en-GB" dirty="0"/>
          </a:p>
        </p:txBody>
      </p:sp>
      <p:sp>
        <p:nvSpPr>
          <p:cNvPr id="7" name="TextBox 6"/>
          <p:cNvSpPr txBox="1"/>
          <p:nvPr/>
        </p:nvSpPr>
        <p:spPr>
          <a:xfrm>
            <a:off x="395045" y="5584339"/>
            <a:ext cx="4164504" cy="646331"/>
          </a:xfrm>
          <a:prstGeom prst="rect">
            <a:avLst/>
          </a:prstGeom>
          <a:noFill/>
        </p:spPr>
        <p:txBody>
          <a:bodyPr wrap="square" rtlCol="0">
            <a:spAutoFit/>
          </a:bodyPr>
          <a:lstStyle/>
          <a:p>
            <a:r>
              <a:rPr lang="en-US" sz="3600"/>
              <a:t>READING</a:t>
            </a:r>
            <a:endParaRPr lang="en-GB" sz="3600"/>
          </a:p>
        </p:txBody>
      </p:sp>
      <p:pic>
        <p:nvPicPr>
          <p:cNvPr id="6" name="Picture 5">
            <a:extLst>
              <a:ext uri="{FF2B5EF4-FFF2-40B4-BE49-F238E27FC236}">
                <a16:creationId xmlns:a16="http://schemas.microsoft.com/office/drawing/2014/main" id="{5301F739-F0A8-5973-8A9E-03FD75FBC6CF}"/>
              </a:ext>
            </a:extLst>
          </p:cNvPr>
          <p:cNvPicPr>
            <a:picLocks noChangeAspect="1"/>
          </p:cNvPicPr>
          <p:nvPr/>
        </p:nvPicPr>
        <p:blipFill>
          <a:blip r:embed="rId3"/>
          <a:stretch>
            <a:fillRect/>
          </a:stretch>
        </p:blipFill>
        <p:spPr>
          <a:xfrm>
            <a:off x="7576458" y="1644315"/>
            <a:ext cx="3908439" cy="3529263"/>
          </a:xfrm>
          <a:prstGeom prst="rect">
            <a:avLst/>
          </a:prstGeom>
        </p:spPr>
      </p:pic>
    </p:spTree>
    <p:extLst>
      <p:ext uri="{BB962C8B-B14F-4D97-AF65-F5344CB8AC3E}">
        <p14:creationId xmlns:p14="http://schemas.microsoft.com/office/powerpoint/2010/main" val="38254412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51D1BE9-2DD7-1CB5-A06A-15F43855D2B6}"/>
            </a:ext>
          </a:extLst>
        </p:cNvPr>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52ABB703-2B0E-4C3B-B4A2-F3973548E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4178AB-1D25-9572-8192-FBEA8C1E14BE}"/>
              </a:ext>
            </a:extLst>
          </p:cNvPr>
          <p:cNvSpPr>
            <a:spLocks noGrp="1"/>
          </p:cNvSpPr>
          <p:nvPr>
            <p:ph type="title"/>
          </p:nvPr>
        </p:nvSpPr>
        <p:spPr>
          <a:xfrm>
            <a:off x="6222502" y="-308170"/>
            <a:ext cx="5127171" cy="1450757"/>
          </a:xfrm>
        </p:spPr>
        <p:txBody>
          <a:bodyPr>
            <a:normAutofit/>
          </a:bodyPr>
          <a:lstStyle/>
          <a:p>
            <a:r>
              <a:rPr lang="en-US" dirty="0"/>
              <a:t>KS2 Homework</a:t>
            </a:r>
            <a:endParaRPr lang="en-GB" dirty="0"/>
          </a:p>
        </p:txBody>
      </p:sp>
      <p:cxnSp>
        <p:nvCxnSpPr>
          <p:cNvPr id="23" name="Straight Connector 22">
            <a:extLst>
              <a:ext uri="{FF2B5EF4-FFF2-40B4-BE49-F238E27FC236}">
                <a16:creationId xmlns:a16="http://schemas.microsoft.com/office/drawing/2014/main" id="{9C21570E-E159-49A6-9891-FA397B7A92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EC5510E-F666-6890-7B13-CD91743EBD70}"/>
              </a:ext>
            </a:extLst>
          </p:cNvPr>
          <p:cNvSpPr>
            <a:spLocks noGrp="1"/>
          </p:cNvSpPr>
          <p:nvPr>
            <p:ph idx="1"/>
          </p:nvPr>
        </p:nvSpPr>
        <p:spPr>
          <a:xfrm>
            <a:off x="6033320" y="1494449"/>
            <a:ext cx="5127172" cy="3670180"/>
          </a:xfrm>
        </p:spPr>
        <p:txBody>
          <a:bodyPr vert="horz" lIns="0" tIns="45720" rIns="0" bIns="45720" rtlCol="0">
            <a:normAutofit fontScale="92500" lnSpcReduction="10000"/>
          </a:bodyPr>
          <a:lstStyle/>
          <a:p>
            <a:pPr>
              <a:buFont typeface="Wingdings" panose="05000000000000000000" pitchFamily="2" charset="2"/>
              <a:buChar char="v"/>
            </a:pPr>
            <a:r>
              <a:rPr lang="en-US" sz="1700" b="1" dirty="0"/>
              <a:t> </a:t>
            </a:r>
            <a:r>
              <a:rPr lang="en-US" dirty="0"/>
              <a:t>This year children will be given a homework book</a:t>
            </a:r>
          </a:p>
          <a:p>
            <a:pPr>
              <a:buFont typeface="Wingdings" panose="05000000000000000000" pitchFamily="2" charset="2"/>
              <a:buChar char="v"/>
            </a:pPr>
            <a:r>
              <a:rPr lang="en-US" dirty="0"/>
              <a:t>Inside will be a half termly: spelling and </a:t>
            </a:r>
            <a:r>
              <a:rPr lang="en-US" dirty="0" err="1"/>
              <a:t>maths</a:t>
            </a:r>
            <a:r>
              <a:rPr lang="en-US" dirty="0"/>
              <a:t> sheet  </a:t>
            </a:r>
          </a:p>
          <a:p>
            <a:pPr>
              <a:buFont typeface="Wingdings" panose="05000000000000000000" pitchFamily="2" charset="2"/>
              <a:buChar char="v"/>
            </a:pPr>
            <a:r>
              <a:rPr lang="en-US" dirty="0"/>
              <a:t>Books will be collected in on Monday 19</a:t>
            </a:r>
            <a:r>
              <a:rPr lang="en-US" baseline="30000" dirty="0"/>
              <a:t>th</a:t>
            </a:r>
            <a:r>
              <a:rPr lang="en-US" dirty="0"/>
              <a:t> October for the new spelling and </a:t>
            </a:r>
            <a:r>
              <a:rPr lang="en-US" dirty="0" err="1"/>
              <a:t>maths</a:t>
            </a:r>
            <a:r>
              <a:rPr lang="en-US" dirty="0"/>
              <a:t> sheets </a:t>
            </a:r>
          </a:p>
          <a:p>
            <a:pPr>
              <a:buFont typeface="Wingdings" panose="05000000000000000000" pitchFamily="2" charset="2"/>
              <a:buChar char="v"/>
            </a:pPr>
            <a:r>
              <a:rPr lang="en-US" dirty="0"/>
              <a:t>There will be a list of reading recommendations for children in Year 6 </a:t>
            </a:r>
          </a:p>
          <a:p>
            <a:pPr>
              <a:buFont typeface="Wingdings" panose="05000000000000000000" pitchFamily="2" charset="2"/>
              <a:buChar char="v"/>
            </a:pPr>
            <a:r>
              <a:rPr lang="en-US" dirty="0"/>
              <a:t>A times table template showing Year 6 expectations to guide home learning </a:t>
            </a:r>
          </a:p>
          <a:p>
            <a:pPr>
              <a:buFont typeface="Wingdings" panose="05000000000000000000" pitchFamily="2" charset="2"/>
              <a:buChar char="v"/>
            </a:pPr>
            <a:r>
              <a:rPr lang="en-US" dirty="0"/>
              <a:t>More homework will be sent in the Spring term in preparation for the SATs. </a:t>
            </a:r>
          </a:p>
          <a:p>
            <a:endParaRPr lang="en-GB" sz="1700" dirty="0"/>
          </a:p>
        </p:txBody>
      </p:sp>
      <p:sp>
        <p:nvSpPr>
          <p:cNvPr id="25" name="Rectangle 24">
            <a:extLst>
              <a:ext uri="{FF2B5EF4-FFF2-40B4-BE49-F238E27FC236}">
                <a16:creationId xmlns:a16="http://schemas.microsoft.com/office/drawing/2014/main" id="{E95DA498-D9A2-4DA9-B9DA-B3776E08C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7" name="Rectangle 26">
            <a:extLst>
              <a:ext uri="{FF2B5EF4-FFF2-40B4-BE49-F238E27FC236}">
                <a16:creationId xmlns:a16="http://schemas.microsoft.com/office/drawing/2014/main" id="{82A73093-4B9D-420D-B17E-52293703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9" name="Picture 8">
            <a:extLst>
              <a:ext uri="{FF2B5EF4-FFF2-40B4-BE49-F238E27FC236}">
                <a16:creationId xmlns:a16="http://schemas.microsoft.com/office/drawing/2014/main" id="{0386D8A3-BFDD-841F-C0CB-55D320D33E8C}"/>
              </a:ext>
            </a:extLst>
          </p:cNvPr>
          <p:cNvPicPr>
            <a:picLocks noChangeAspect="1"/>
          </p:cNvPicPr>
          <p:nvPr/>
        </p:nvPicPr>
        <p:blipFill>
          <a:blip r:embed="rId3"/>
          <a:stretch>
            <a:fillRect/>
          </a:stretch>
        </p:blipFill>
        <p:spPr>
          <a:xfrm>
            <a:off x="560204" y="217995"/>
            <a:ext cx="4234293" cy="2552909"/>
          </a:xfrm>
          <a:prstGeom prst="rect">
            <a:avLst/>
          </a:prstGeom>
        </p:spPr>
      </p:pic>
      <p:pic>
        <p:nvPicPr>
          <p:cNvPr id="13" name="Picture 12">
            <a:extLst>
              <a:ext uri="{FF2B5EF4-FFF2-40B4-BE49-F238E27FC236}">
                <a16:creationId xmlns:a16="http://schemas.microsoft.com/office/drawing/2014/main" id="{5ED30C1D-3E93-0550-A2CA-7B77FE3CEC18}"/>
              </a:ext>
            </a:extLst>
          </p:cNvPr>
          <p:cNvPicPr>
            <a:picLocks noChangeAspect="1"/>
          </p:cNvPicPr>
          <p:nvPr/>
        </p:nvPicPr>
        <p:blipFill>
          <a:blip r:embed="rId4"/>
          <a:stretch>
            <a:fillRect/>
          </a:stretch>
        </p:blipFill>
        <p:spPr>
          <a:xfrm>
            <a:off x="560204" y="2862634"/>
            <a:ext cx="4234293" cy="2749595"/>
          </a:xfrm>
          <a:prstGeom prst="rect">
            <a:avLst/>
          </a:prstGeom>
        </p:spPr>
      </p:pic>
    </p:spTree>
    <p:extLst>
      <p:ext uri="{BB962C8B-B14F-4D97-AF65-F5344CB8AC3E}">
        <p14:creationId xmlns:p14="http://schemas.microsoft.com/office/powerpoint/2010/main" val="31506856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E4490D0-3672-446A-AC12-B4830333BD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Rectangle 10">
            <a:extLst>
              <a:ext uri="{FF2B5EF4-FFF2-40B4-BE49-F238E27FC236}">
                <a16:creationId xmlns:a16="http://schemas.microsoft.com/office/drawing/2014/main" id="{39CB82C2-DF65-4EC1-8280-F201D50F5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3" name="Straight Connector 12">
            <a:extLst>
              <a:ext uri="{FF2B5EF4-FFF2-40B4-BE49-F238E27FC236}">
                <a16:creationId xmlns:a16="http://schemas.microsoft.com/office/drawing/2014/main" id="{7E1D4427-852B-4B37-8E76-0E9F1810BA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5A1B47C8-47A0-4A88-8830-6DEA3B5DE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93232F6-57F7-606C-7102-21B1B0303D9D}"/>
              </a:ext>
            </a:extLst>
          </p:cNvPr>
          <p:cNvPicPr>
            <a:picLocks noChangeAspect="1"/>
          </p:cNvPicPr>
          <p:nvPr/>
        </p:nvPicPr>
        <p:blipFill>
          <a:blip r:embed="rId2"/>
          <a:stretch>
            <a:fillRect/>
          </a:stretch>
        </p:blipFill>
        <p:spPr>
          <a:xfrm>
            <a:off x="559828" y="169433"/>
            <a:ext cx="6457626" cy="6463104"/>
          </a:xfrm>
          <a:prstGeom prst="rect">
            <a:avLst/>
          </a:prstGeom>
        </p:spPr>
      </p:pic>
      <p:sp>
        <p:nvSpPr>
          <p:cNvPr id="17" name="Rectangle 16">
            <a:extLst>
              <a:ext uri="{FF2B5EF4-FFF2-40B4-BE49-F238E27FC236}">
                <a16:creationId xmlns:a16="http://schemas.microsoft.com/office/drawing/2014/main" id="{984BBFDD-E720-4805-A9C8-129FBBF6DD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7613486" y="0"/>
            <a:ext cx="458473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CCCCC198-A35D-6F97-6067-66FB15CA3C1C}"/>
              </a:ext>
            </a:extLst>
          </p:cNvPr>
          <p:cNvSpPr>
            <a:spLocks noGrp="1"/>
          </p:cNvSpPr>
          <p:nvPr>
            <p:ph type="title"/>
          </p:nvPr>
        </p:nvSpPr>
        <p:spPr>
          <a:xfrm>
            <a:off x="7878272" y="1788835"/>
            <a:ext cx="3659246" cy="2926080"/>
          </a:xfrm>
        </p:spPr>
        <p:txBody>
          <a:bodyPr vert="horz" lIns="91440" tIns="45720" rIns="91440" bIns="45720" rtlCol="0" anchor="b">
            <a:normAutofit fontScale="90000"/>
          </a:bodyPr>
          <a:lstStyle/>
          <a:p>
            <a:r>
              <a:rPr lang="en-US" sz="4400" dirty="0">
                <a:solidFill>
                  <a:srgbClr val="FFFFFF"/>
                </a:solidFill>
              </a:rPr>
              <a:t>PUNCTUALITY</a:t>
            </a:r>
            <a:br>
              <a:rPr lang="en-US" sz="4400" dirty="0">
                <a:solidFill>
                  <a:srgbClr val="FFFFFF"/>
                </a:solidFill>
                <a:ea typeface="Calibri Light"/>
                <a:cs typeface="Calibri Light"/>
              </a:rPr>
            </a:br>
            <a:br>
              <a:rPr lang="en-US" sz="4400" dirty="0">
                <a:solidFill>
                  <a:srgbClr val="FFFFFF"/>
                </a:solidFill>
                <a:ea typeface="Calibri Light"/>
                <a:cs typeface="Calibri Light"/>
              </a:rPr>
            </a:br>
            <a:br>
              <a:rPr lang="en-US" sz="4400" dirty="0">
                <a:solidFill>
                  <a:srgbClr val="FFFFFF"/>
                </a:solidFill>
                <a:ea typeface="Calibri Light"/>
                <a:cs typeface="Calibri Light"/>
              </a:rPr>
            </a:br>
            <a:br>
              <a:rPr lang="en-US" sz="4400" dirty="0">
                <a:solidFill>
                  <a:srgbClr val="FFFFFF"/>
                </a:solidFill>
                <a:ea typeface="Calibri Light"/>
                <a:cs typeface="Calibri Light"/>
              </a:rPr>
            </a:br>
            <a:br>
              <a:rPr lang="en-US" sz="4400" dirty="0">
                <a:solidFill>
                  <a:srgbClr val="FFFFFF"/>
                </a:solidFill>
                <a:ea typeface="Calibri Light"/>
                <a:cs typeface="Calibri Light"/>
              </a:rPr>
            </a:br>
            <a:r>
              <a:rPr lang="en-US" sz="4400" dirty="0">
                <a:solidFill>
                  <a:srgbClr val="FFFFFF"/>
                </a:solidFill>
                <a:ea typeface="Calibri Light"/>
                <a:cs typeface="Calibri Light"/>
              </a:rPr>
              <a:t>School day </a:t>
            </a:r>
            <a:r>
              <a:rPr lang="en-US" sz="4400" b="1" u="sng" dirty="0">
                <a:solidFill>
                  <a:srgbClr val="FFFFFF"/>
                </a:solidFill>
                <a:ea typeface="Calibri Light"/>
                <a:cs typeface="Calibri Light"/>
              </a:rPr>
              <a:t>begins</a:t>
            </a:r>
            <a:r>
              <a:rPr lang="en-US" sz="4400" dirty="0">
                <a:solidFill>
                  <a:srgbClr val="FFFFFF"/>
                </a:solidFill>
                <a:ea typeface="Calibri Light"/>
                <a:cs typeface="Calibri Light"/>
              </a:rPr>
              <a:t> at 8.40am</a:t>
            </a:r>
            <a:br>
              <a:rPr lang="en-US" sz="4400" dirty="0">
                <a:solidFill>
                  <a:srgbClr val="FFFFFF"/>
                </a:solidFill>
                <a:ea typeface="Calibri Light"/>
                <a:cs typeface="Calibri Light"/>
              </a:rPr>
            </a:br>
            <a:br>
              <a:rPr lang="en-US" sz="4400" dirty="0">
                <a:solidFill>
                  <a:srgbClr val="FFFFFF"/>
                </a:solidFill>
                <a:ea typeface="Calibri Light"/>
                <a:cs typeface="Calibri Light"/>
              </a:rPr>
            </a:br>
            <a:r>
              <a:rPr lang="en-US" sz="4400" dirty="0">
                <a:solidFill>
                  <a:srgbClr val="FFFFFF"/>
                </a:solidFill>
                <a:ea typeface="Calibri Light"/>
                <a:cs typeface="Calibri Light"/>
              </a:rPr>
              <a:t>Please come and talk to us if you have any issues with attendance </a:t>
            </a:r>
          </a:p>
        </p:txBody>
      </p:sp>
      <p:sp>
        <p:nvSpPr>
          <p:cNvPr id="19" name="Rectangle 18">
            <a:extLst>
              <a:ext uri="{FF2B5EF4-FFF2-40B4-BE49-F238E27FC236}">
                <a16:creationId xmlns:a16="http://schemas.microsoft.com/office/drawing/2014/main" id="{5AC4BE46-4A77-42FE-9D15-065CDB2F8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06"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718377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3058" y="358953"/>
            <a:ext cx="10981592" cy="2308324"/>
          </a:xfrm>
          <a:prstGeom prst="rect">
            <a:avLst/>
          </a:prstGeom>
          <a:noFill/>
        </p:spPr>
        <p:txBody>
          <a:bodyPr wrap="square" rtlCol="0">
            <a:spAutoFit/>
          </a:bodyPr>
          <a:lstStyle/>
          <a:p>
            <a:r>
              <a:rPr lang="en-US" b="1"/>
              <a:t>Safeguarding Children </a:t>
            </a:r>
            <a:r>
              <a:rPr lang="en-US"/>
              <a:t>- what to do if you think a child is at risk of abuse or neglect:</a:t>
            </a:r>
            <a:br>
              <a:rPr lang="en-US"/>
            </a:br>
            <a:endParaRPr lang="en-US"/>
          </a:p>
          <a:p>
            <a:r>
              <a:rPr lang="en-US" u="sng"/>
              <a:t>Immediate danger</a:t>
            </a:r>
            <a:r>
              <a:rPr lang="en-US"/>
              <a:t> - if you think a child is in immediate danger, call the police on 999. </a:t>
            </a:r>
          </a:p>
          <a:p>
            <a:endParaRPr lang="en-US"/>
          </a:p>
          <a:p>
            <a:r>
              <a:rPr lang="en-US" u="sng"/>
              <a:t>Immediate concern </a:t>
            </a:r>
            <a:r>
              <a:rPr lang="en-US"/>
              <a:t>- if you have a concern about a child, please call MASH on 0345 050 7666. </a:t>
            </a:r>
          </a:p>
          <a:p>
            <a:endParaRPr lang="en-US"/>
          </a:p>
          <a:p>
            <a:r>
              <a:rPr lang="en-US"/>
              <a:t>A special helpline is available if you are concerned that a child you know is being </a:t>
            </a:r>
            <a:br>
              <a:rPr lang="en-US"/>
            </a:br>
            <a:r>
              <a:rPr lang="en-US" b="1"/>
              <a:t>sexually exploited</a:t>
            </a:r>
            <a:r>
              <a:rPr lang="en-US"/>
              <a:t>. Contact the Kingfisher Team on 01865 309196</a:t>
            </a:r>
            <a:endParaRPr lang="en-GB"/>
          </a:p>
        </p:txBody>
      </p:sp>
      <p:sp>
        <p:nvSpPr>
          <p:cNvPr id="4" name="TextBox 3"/>
          <p:cNvSpPr txBox="1"/>
          <p:nvPr/>
        </p:nvSpPr>
        <p:spPr>
          <a:xfrm>
            <a:off x="3666393" y="3262059"/>
            <a:ext cx="7851530" cy="369332"/>
          </a:xfrm>
          <a:prstGeom prst="rect">
            <a:avLst/>
          </a:prstGeom>
          <a:noFill/>
        </p:spPr>
        <p:txBody>
          <a:bodyPr wrap="square" rtlCol="0">
            <a:spAutoFit/>
          </a:bodyPr>
          <a:lstStyle/>
          <a:p>
            <a:r>
              <a:rPr lang="en-US"/>
              <a:t>Our Designated Safeguarding Leads are: </a:t>
            </a:r>
            <a:endParaRPr lang="en-GB"/>
          </a:p>
        </p:txBody>
      </p:sp>
      <p:sp>
        <p:nvSpPr>
          <p:cNvPr id="5" name="TextBox 4"/>
          <p:cNvSpPr txBox="1"/>
          <p:nvPr/>
        </p:nvSpPr>
        <p:spPr>
          <a:xfrm>
            <a:off x="3765499" y="5767945"/>
            <a:ext cx="4850767" cy="369332"/>
          </a:xfrm>
          <a:prstGeom prst="rect">
            <a:avLst/>
          </a:prstGeom>
          <a:noFill/>
        </p:spPr>
        <p:txBody>
          <a:bodyPr wrap="square" rtlCol="0">
            <a:spAutoFit/>
          </a:bodyPr>
          <a:lstStyle/>
          <a:p>
            <a:r>
              <a:rPr lang="en-US"/>
              <a:t>Safeguarding is Everyone’s Responsibility. </a:t>
            </a:r>
            <a:endParaRPr lang="en-GB"/>
          </a:p>
        </p:txBody>
      </p:sp>
      <p:pic>
        <p:nvPicPr>
          <p:cNvPr id="6" name="Picture 5"/>
          <p:cNvPicPr>
            <a:picLocks noChangeAspect="1"/>
          </p:cNvPicPr>
          <p:nvPr/>
        </p:nvPicPr>
        <p:blipFill>
          <a:blip r:embed="rId2"/>
          <a:stretch>
            <a:fillRect/>
          </a:stretch>
        </p:blipFill>
        <p:spPr>
          <a:xfrm>
            <a:off x="147705" y="5329999"/>
            <a:ext cx="2666044" cy="1196853"/>
          </a:xfrm>
          <a:prstGeom prst="rect">
            <a:avLst/>
          </a:prstGeom>
        </p:spPr>
      </p:pic>
      <p:pic>
        <p:nvPicPr>
          <p:cNvPr id="7" name="Picture 6"/>
          <p:cNvPicPr>
            <a:picLocks noChangeAspect="1"/>
          </p:cNvPicPr>
          <p:nvPr/>
        </p:nvPicPr>
        <p:blipFill>
          <a:blip r:embed="rId3"/>
          <a:stretch>
            <a:fillRect/>
          </a:stretch>
        </p:blipFill>
        <p:spPr>
          <a:xfrm>
            <a:off x="9467607" y="12311896"/>
            <a:ext cx="797358" cy="137743"/>
          </a:xfrm>
          <a:prstGeom prst="rect">
            <a:avLst/>
          </a:prstGeom>
        </p:spPr>
      </p:pic>
      <p:pic>
        <p:nvPicPr>
          <p:cNvPr id="6146" name="Picture 2" descr="Sunshine Coast Child Protection Week Campaign – Child Protection Wee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49998" y="2592453"/>
            <a:ext cx="3093748" cy="167877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3"/>
          <a:stretch>
            <a:fillRect/>
          </a:stretch>
        </p:blipFill>
        <p:spPr>
          <a:xfrm>
            <a:off x="131726" y="4675370"/>
            <a:ext cx="2682022" cy="463318"/>
          </a:xfrm>
          <a:prstGeom prst="rect">
            <a:avLst/>
          </a:prstGeom>
        </p:spPr>
      </p:pic>
      <p:sp>
        <p:nvSpPr>
          <p:cNvPr id="9" name="TextBox 8"/>
          <p:cNvSpPr txBox="1"/>
          <p:nvPr/>
        </p:nvSpPr>
        <p:spPr>
          <a:xfrm>
            <a:off x="4149970" y="6224899"/>
            <a:ext cx="5254410" cy="461665"/>
          </a:xfrm>
          <a:prstGeom prst="rect">
            <a:avLst/>
          </a:prstGeom>
          <a:noFill/>
        </p:spPr>
        <p:txBody>
          <a:bodyPr wrap="square" rtlCol="0">
            <a:spAutoFit/>
          </a:bodyPr>
          <a:lstStyle/>
          <a:p>
            <a:r>
              <a:rPr lang="en-US" sz="2400"/>
              <a:t>SAFEGUARDING CHILDREN</a:t>
            </a:r>
            <a:endParaRPr lang="en-GB" sz="2400"/>
          </a:p>
        </p:txBody>
      </p:sp>
      <p:pic>
        <p:nvPicPr>
          <p:cNvPr id="3" name="Picture 2">
            <a:extLst>
              <a:ext uri="{FF2B5EF4-FFF2-40B4-BE49-F238E27FC236}">
                <a16:creationId xmlns:a16="http://schemas.microsoft.com/office/drawing/2014/main" id="{6F9AEB53-206A-88BB-032A-21E24C636D25}"/>
              </a:ext>
            </a:extLst>
          </p:cNvPr>
          <p:cNvPicPr>
            <a:picLocks noChangeAspect="1"/>
          </p:cNvPicPr>
          <p:nvPr/>
        </p:nvPicPr>
        <p:blipFill>
          <a:blip r:embed="rId5"/>
          <a:stretch>
            <a:fillRect/>
          </a:stretch>
        </p:blipFill>
        <p:spPr>
          <a:xfrm>
            <a:off x="2817248" y="3629366"/>
            <a:ext cx="6027943" cy="1912713"/>
          </a:xfrm>
          <a:prstGeom prst="rect">
            <a:avLst/>
          </a:prstGeom>
        </p:spPr>
      </p:pic>
    </p:spTree>
    <p:extLst>
      <p:ext uri="{BB962C8B-B14F-4D97-AF65-F5344CB8AC3E}">
        <p14:creationId xmlns:p14="http://schemas.microsoft.com/office/powerpoint/2010/main" val="3675875237"/>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ba42ea3-cd18-43c7-98ea-4d3ff1baa5fa">
      <Terms xmlns="http://schemas.microsoft.com/office/infopath/2007/PartnerControls"/>
    </lcf76f155ced4ddcb4097134ff3c332f>
    <DateandTime xmlns="cba42ea3-cd18-43c7-98ea-4d3ff1baa5fa" xsi:nil="true"/>
    <TaxCatchAll xmlns="917c4d26-8567-48c3-8820-9113a21f83b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F1D8BE0D98E2469E4DC88C08455023" ma:contentTypeVersion="19" ma:contentTypeDescription="Create a new document." ma:contentTypeScope="" ma:versionID="0dca5e0d3c7cabfc64a3a8a0abc0d6fd">
  <xsd:schema xmlns:xsd="http://www.w3.org/2001/XMLSchema" xmlns:xs="http://www.w3.org/2001/XMLSchema" xmlns:p="http://schemas.microsoft.com/office/2006/metadata/properties" xmlns:ns2="cba42ea3-cd18-43c7-98ea-4d3ff1baa5fa" xmlns:ns3="917c4d26-8567-48c3-8820-9113a21f83b2" targetNamespace="http://schemas.microsoft.com/office/2006/metadata/properties" ma:root="true" ma:fieldsID="5574ba10f16a69b1d9fe048905b5dbf9" ns2:_="" ns3:_="">
    <xsd:import namespace="cba42ea3-cd18-43c7-98ea-4d3ff1baa5fa"/>
    <xsd:import namespace="917c4d26-8567-48c3-8820-9113a21f83b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MediaLengthInSeconds" minOccurs="0"/>
                <xsd:element ref="ns2:DateandTime"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ba42ea3-cd18-43c7-98ea-4d3ff1baa5f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DateandTime" ma:index="21" nillable="true" ma:displayName="Date and Time" ma:format="DateOnly" ma:internalName="DateandTime">
      <xsd:simpleType>
        <xsd:restriction base="dms:DateTim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43b199c-6934-447a-9eef-1d8ebae8446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17c4d26-8567-48c3-8820-9113a21f83b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ab06a846-91a9-41aa-b2ea-603a9b4bee29}" ma:internalName="TaxCatchAll" ma:showField="CatchAllData" ma:web="917c4d26-8567-48c3-8820-9113a21f83b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A2255A0-EEFD-4152-B238-63AE3739CCB9}">
  <ds:schemaRefs>
    <ds:schemaRef ds:uri="http://schemas.microsoft.com/office/2006/documentManagement/types"/>
    <ds:schemaRef ds:uri="http://schemas.microsoft.com/office/2006/metadata/properties"/>
    <ds:schemaRef ds:uri="cba42ea3-cd18-43c7-98ea-4d3ff1baa5fa"/>
    <ds:schemaRef ds:uri="917c4d26-8567-48c3-8820-9113a21f83b2"/>
    <ds:schemaRef ds:uri="http://purl.org/dc/terms/"/>
    <ds:schemaRef ds:uri="http://schemas.microsoft.com/office/infopath/2007/PartnerControls"/>
    <ds:schemaRef ds:uri="http://purl.org/dc/dcmitype/"/>
    <ds:schemaRef ds:uri="http://schemas.openxmlformats.org/package/2006/metadata/core-properties"/>
    <ds:schemaRef ds:uri="http://www.w3.org/XML/1998/namespace"/>
    <ds:schemaRef ds:uri="http://purl.org/dc/elements/1.1/"/>
  </ds:schemaRefs>
</ds:datastoreItem>
</file>

<file path=customXml/itemProps2.xml><?xml version="1.0" encoding="utf-8"?>
<ds:datastoreItem xmlns:ds="http://schemas.openxmlformats.org/officeDocument/2006/customXml" ds:itemID="{609E13E4-7AA0-4D72-8630-BF621312A604}">
  <ds:schemaRefs>
    <ds:schemaRef ds:uri="http://schemas.microsoft.com/sharepoint/v3/contenttype/forms"/>
  </ds:schemaRefs>
</ds:datastoreItem>
</file>

<file path=customXml/itemProps3.xml><?xml version="1.0" encoding="utf-8"?>
<ds:datastoreItem xmlns:ds="http://schemas.openxmlformats.org/officeDocument/2006/customXml" ds:itemID="{1739C548-F67F-4038-94FB-3E1413573CCE}">
  <ds:schemaRefs>
    <ds:schemaRef ds:uri="917c4d26-8567-48c3-8820-9113a21f83b2"/>
    <ds:schemaRef ds:uri="cba42ea3-cd18-43c7-98ea-4d3ff1baa5f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Retrospect</Template>
  <TotalTime>3401</TotalTime>
  <Words>932</Words>
  <Application>Microsoft Office PowerPoint</Application>
  <PresentationFormat>Widescreen</PresentationFormat>
  <Paragraphs>111</Paragraphs>
  <Slides>14</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Century Gothic</vt:lpstr>
      <vt:lpstr>Wingdings</vt:lpstr>
      <vt:lpstr>Retrospect</vt:lpstr>
      <vt:lpstr> Meet the teacher</vt:lpstr>
      <vt:lpstr>Our Learning this Term!</vt:lpstr>
      <vt:lpstr>PowerPoint Presentation</vt:lpstr>
      <vt:lpstr>Trips and Residential </vt:lpstr>
      <vt:lpstr>PowerPoint Presentation</vt:lpstr>
      <vt:lpstr>PowerPoint Presentation</vt:lpstr>
      <vt:lpstr>Daily Routines</vt:lpstr>
      <vt:lpstr>PE</vt:lpstr>
      <vt:lpstr>Our weekly timetable</vt:lpstr>
      <vt:lpstr>Handwriting and Presentation </vt:lpstr>
      <vt:lpstr>PowerPoint Presentation</vt:lpstr>
      <vt:lpstr>KS2 Homework</vt:lpstr>
      <vt:lpstr>PUNCTUALITY     School day begins at 8.40am  Please come and talk to us if you have any issues with attendance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XXXX Class Meet the teacher</dc:title>
  <dc:creator>9313128 headteacher.3128</dc:creator>
  <cp:lastModifiedBy>Emma Cuthbertson</cp:lastModifiedBy>
  <cp:revision>131</cp:revision>
  <dcterms:created xsi:type="dcterms:W3CDTF">2020-09-06T15:27:06Z</dcterms:created>
  <dcterms:modified xsi:type="dcterms:W3CDTF">2026-09-09T19:39:43Z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0x010100ABF1D8BE0D98E2469E4DC88C08455023</vt:lpwstr>
  </property>
  <property fmtid="{D5CDD505-2E9C-101B-9397-08002B2CF9AE}" pid="3" name="MediaServiceImageTags">
    <vt:lpwstr/>
  </property>
</Properties>
</file>