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7A38F8-79EF-B742-111A-11D1EA93F3DD}" v="164" dt="2025-09-10T18:17:14.1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28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3AE4DE7-7F8A-4FF9-8E17-4EB95647ECFE}"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762012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AE4DE7-7F8A-4FF9-8E17-4EB95647ECFE}"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3697829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E4DE7-7F8A-4FF9-8E17-4EB95647ECFE}"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1887408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3AE4DE7-7F8A-4FF9-8E17-4EB95647ECFE}"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529513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3AE4DE7-7F8A-4FF9-8E17-4EB95647ECFE}" type="datetimeFigureOut">
              <a:rPr lang="en-GB" smtClean="0"/>
              <a:t>03/09/2026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599999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3AE4DE7-7F8A-4FF9-8E17-4EB95647ECFE}" type="datetimeFigureOut">
              <a:rPr lang="en-GB" smtClean="0"/>
              <a:t>03/09/2026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97531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AE4DE7-7F8A-4FF9-8E17-4EB95647ECFE}" type="datetimeFigureOut">
              <a:rPr lang="en-GB" smtClean="0"/>
              <a:t>03/09/2026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27410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AE4DE7-7F8A-4FF9-8E17-4EB95647ECFE}"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3931292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AE4DE7-7F8A-4FF9-8E17-4EB95647ECFE}" type="datetimeFigureOut">
              <a:rPr lang="en-GB" smtClean="0"/>
              <a:t>03/09/2026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994897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AE4DE7-7F8A-4FF9-8E17-4EB95647ECFE}"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3105585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3AE4DE7-7F8A-4FF9-8E17-4EB95647ECFE}" type="datetimeFigureOut">
              <a:rPr lang="en-GB" smtClean="0"/>
              <a:t>03/09/2026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EB9F9C-00DD-456E-BFB0-3D184BCC10DD}" type="slidenum">
              <a:rPr lang="en-GB" smtClean="0"/>
              <a:t>‹#›</a:t>
            </a:fld>
            <a:endParaRPr lang="en-GB"/>
          </a:p>
        </p:txBody>
      </p:sp>
    </p:spTree>
    <p:extLst>
      <p:ext uri="{BB962C8B-B14F-4D97-AF65-F5344CB8AC3E}">
        <p14:creationId xmlns:p14="http://schemas.microsoft.com/office/powerpoint/2010/main" val="1198978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AE4DE7-7F8A-4FF9-8E17-4EB95647ECFE}" type="datetimeFigureOut">
              <a:rPr lang="en-GB" smtClean="0"/>
              <a:t>03/09/2026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EB9F9C-00DD-456E-BFB0-3D184BCC10DD}" type="slidenum">
              <a:rPr lang="en-GB" smtClean="0"/>
              <a:t>‹#›</a:t>
            </a:fld>
            <a:endParaRPr lang="en-GB"/>
          </a:p>
        </p:txBody>
      </p:sp>
    </p:spTree>
    <p:extLst>
      <p:ext uri="{BB962C8B-B14F-4D97-AF65-F5344CB8AC3E}">
        <p14:creationId xmlns:p14="http://schemas.microsoft.com/office/powerpoint/2010/main" val="10526336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Diagonal Corners Rounded 13">
            <a:extLst>
              <a:ext uri="{FF2B5EF4-FFF2-40B4-BE49-F238E27FC236}">
                <a16:creationId xmlns:a16="http://schemas.microsoft.com/office/drawing/2014/main" id="{2D3692A2-2089-469E-85F5-99870EEDF311}"/>
              </a:ext>
            </a:extLst>
          </p:cNvPr>
          <p:cNvSpPr/>
          <p:nvPr/>
        </p:nvSpPr>
        <p:spPr>
          <a:xfrm>
            <a:off x="119162" y="5072185"/>
            <a:ext cx="1933902" cy="1685624"/>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4" name="Rectangle: Diagonal Corners Rounded 3">
            <a:extLst>
              <a:ext uri="{FF2B5EF4-FFF2-40B4-BE49-F238E27FC236}">
                <a16:creationId xmlns:a16="http://schemas.microsoft.com/office/drawing/2014/main" id="{B62656C7-FA13-4C84-97F1-4787E0C107DE}"/>
              </a:ext>
            </a:extLst>
          </p:cNvPr>
          <p:cNvSpPr/>
          <p:nvPr/>
        </p:nvSpPr>
        <p:spPr>
          <a:xfrm>
            <a:off x="4339114" y="230521"/>
            <a:ext cx="5365443" cy="2385133"/>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5" name="Rectangle: Diagonal Corners Rounded 4">
            <a:extLst>
              <a:ext uri="{FF2B5EF4-FFF2-40B4-BE49-F238E27FC236}">
                <a16:creationId xmlns:a16="http://schemas.microsoft.com/office/drawing/2014/main" id="{03E8DE4E-A95E-483A-A699-EABB5AA1488B}"/>
              </a:ext>
            </a:extLst>
          </p:cNvPr>
          <p:cNvSpPr/>
          <p:nvPr/>
        </p:nvSpPr>
        <p:spPr>
          <a:xfrm>
            <a:off x="128499" y="153427"/>
            <a:ext cx="2077432" cy="1019210"/>
          </a:xfrm>
          <a:prstGeom prst="round2Diag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6" name="Rectangle: Diagonal Corners Rounded 5">
            <a:extLst>
              <a:ext uri="{FF2B5EF4-FFF2-40B4-BE49-F238E27FC236}">
                <a16:creationId xmlns:a16="http://schemas.microsoft.com/office/drawing/2014/main" id="{4787B26A-CAFA-4122-9581-3993AFD111D0}"/>
              </a:ext>
            </a:extLst>
          </p:cNvPr>
          <p:cNvSpPr/>
          <p:nvPr/>
        </p:nvSpPr>
        <p:spPr>
          <a:xfrm>
            <a:off x="149162" y="1974106"/>
            <a:ext cx="1972687" cy="3024164"/>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8" name="Rectangle: Diagonal Corners Rounded 7">
            <a:extLst>
              <a:ext uri="{FF2B5EF4-FFF2-40B4-BE49-F238E27FC236}">
                <a16:creationId xmlns:a16="http://schemas.microsoft.com/office/drawing/2014/main" id="{8238F6DB-F444-4881-B025-A9E420DFE549}"/>
              </a:ext>
            </a:extLst>
          </p:cNvPr>
          <p:cNvSpPr/>
          <p:nvPr/>
        </p:nvSpPr>
        <p:spPr>
          <a:xfrm>
            <a:off x="4339114" y="2689264"/>
            <a:ext cx="2641815" cy="1327512"/>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pic>
        <p:nvPicPr>
          <p:cNvPr id="20" name="Picture 19">
            <a:extLst>
              <a:ext uri="{FF2B5EF4-FFF2-40B4-BE49-F238E27FC236}">
                <a16:creationId xmlns:a16="http://schemas.microsoft.com/office/drawing/2014/main" id="{F2EC4A2F-C5DE-4CCC-8DB2-59F9D9C3A23E}"/>
              </a:ext>
            </a:extLst>
          </p:cNvPr>
          <p:cNvPicPr>
            <a:picLocks noChangeAspect="1"/>
          </p:cNvPicPr>
          <p:nvPr/>
        </p:nvPicPr>
        <p:blipFill>
          <a:blip r:embed="rId2"/>
          <a:stretch>
            <a:fillRect/>
          </a:stretch>
        </p:blipFill>
        <p:spPr>
          <a:xfrm>
            <a:off x="2218164" y="1731340"/>
            <a:ext cx="1971465" cy="3498651"/>
          </a:xfrm>
          <a:prstGeom prst="rect">
            <a:avLst/>
          </a:prstGeom>
        </p:spPr>
      </p:pic>
      <p:pic>
        <p:nvPicPr>
          <p:cNvPr id="26" name="Picture 25">
            <a:extLst>
              <a:ext uri="{FF2B5EF4-FFF2-40B4-BE49-F238E27FC236}">
                <a16:creationId xmlns:a16="http://schemas.microsoft.com/office/drawing/2014/main" id="{6BCBEE75-4041-4AEF-9595-72ECCC1E6E08}"/>
              </a:ext>
            </a:extLst>
          </p:cNvPr>
          <p:cNvPicPr>
            <a:picLocks noChangeAspect="1"/>
          </p:cNvPicPr>
          <p:nvPr/>
        </p:nvPicPr>
        <p:blipFill>
          <a:blip r:embed="rId3"/>
          <a:stretch>
            <a:fillRect/>
          </a:stretch>
        </p:blipFill>
        <p:spPr>
          <a:xfrm>
            <a:off x="4294230" y="5544202"/>
            <a:ext cx="2640178" cy="1213607"/>
          </a:xfrm>
          <a:prstGeom prst="rect">
            <a:avLst/>
          </a:prstGeom>
        </p:spPr>
      </p:pic>
      <p:pic>
        <p:nvPicPr>
          <p:cNvPr id="27" name="Picture 26">
            <a:extLst>
              <a:ext uri="{FF2B5EF4-FFF2-40B4-BE49-F238E27FC236}">
                <a16:creationId xmlns:a16="http://schemas.microsoft.com/office/drawing/2014/main" id="{C951014B-E3ED-466A-AF6F-22D18013E9D4}"/>
              </a:ext>
            </a:extLst>
          </p:cNvPr>
          <p:cNvPicPr>
            <a:picLocks noChangeAspect="1"/>
          </p:cNvPicPr>
          <p:nvPr/>
        </p:nvPicPr>
        <p:blipFill>
          <a:blip r:embed="rId3"/>
          <a:stretch>
            <a:fillRect/>
          </a:stretch>
        </p:blipFill>
        <p:spPr>
          <a:xfrm>
            <a:off x="7099508" y="5501211"/>
            <a:ext cx="2573287" cy="1197744"/>
          </a:xfrm>
          <a:prstGeom prst="rect">
            <a:avLst/>
          </a:prstGeom>
        </p:spPr>
      </p:pic>
      <p:sp>
        <p:nvSpPr>
          <p:cNvPr id="32" name="Rectangle: Diagonal Corners Rounded 31">
            <a:extLst>
              <a:ext uri="{FF2B5EF4-FFF2-40B4-BE49-F238E27FC236}">
                <a16:creationId xmlns:a16="http://schemas.microsoft.com/office/drawing/2014/main" id="{636DECAC-2F18-46A6-ADDE-660CB269DD6E}"/>
              </a:ext>
            </a:extLst>
          </p:cNvPr>
          <p:cNvSpPr/>
          <p:nvPr/>
        </p:nvSpPr>
        <p:spPr>
          <a:xfrm>
            <a:off x="8385908" y="357528"/>
            <a:ext cx="1217008" cy="262217"/>
          </a:xfrm>
          <a:prstGeom prst="round2Diag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33" name="TextBox 32">
            <a:extLst>
              <a:ext uri="{FF2B5EF4-FFF2-40B4-BE49-F238E27FC236}">
                <a16:creationId xmlns:a16="http://schemas.microsoft.com/office/drawing/2014/main" id="{ECCC7A50-1E51-417D-BBDA-7AF9CE5175D3}"/>
              </a:ext>
            </a:extLst>
          </p:cNvPr>
          <p:cNvSpPr txBox="1"/>
          <p:nvPr/>
        </p:nvSpPr>
        <p:spPr>
          <a:xfrm>
            <a:off x="8126361" y="352299"/>
            <a:ext cx="1504630" cy="243143"/>
          </a:xfrm>
          <a:prstGeom prst="rect">
            <a:avLst/>
          </a:prstGeom>
          <a:noFill/>
        </p:spPr>
        <p:txBody>
          <a:bodyPr wrap="square" rtlCol="0">
            <a:spAutoFit/>
          </a:bodyPr>
          <a:lstStyle/>
          <a:p>
            <a:pPr algn="r"/>
            <a:r>
              <a:rPr lang="en-US" sz="980" b="1">
                <a:solidFill>
                  <a:schemeClr val="bg1"/>
                </a:solidFill>
              </a:rPr>
              <a:t>TOPIC &amp; SCIENCE</a:t>
            </a:r>
            <a:endParaRPr lang="en-GB" sz="980" b="1">
              <a:solidFill>
                <a:schemeClr val="bg1"/>
              </a:solidFill>
            </a:endParaRPr>
          </a:p>
        </p:txBody>
      </p:sp>
      <p:sp>
        <p:nvSpPr>
          <p:cNvPr id="34" name="Rectangle: Diagonal Corners Rounded 33">
            <a:extLst>
              <a:ext uri="{FF2B5EF4-FFF2-40B4-BE49-F238E27FC236}">
                <a16:creationId xmlns:a16="http://schemas.microsoft.com/office/drawing/2014/main" id="{8A26E71E-1D93-4303-BFF3-A5F608277CDC}"/>
              </a:ext>
            </a:extLst>
          </p:cNvPr>
          <p:cNvSpPr/>
          <p:nvPr/>
        </p:nvSpPr>
        <p:spPr>
          <a:xfrm>
            <a:off x="1084481" y="1330902"/>
            <a:ext cx="948840" cy="250070"/>
          </a:xfrm>
          <a:prstGeom prst="round2Diag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463"/>
          </a:p>
        </p:txBody>
      </p:sp>
      <p:sp>
        <p:nvSpPr>
          <p:cNvPr id="35" name="TextBox 34">
            <a:extLst>
              <a:ext uri="{FF2B5EF4-FFF2-40B4-BE49-F238E27FC236}">
                <a16:creationId xmlns:a16="http://schemas.microsoft.com/office/drawing/2014/main" id="{7327A914-7E4B-4A78-A7A8-2B183988055F}"/>
              </a:ext>
            </a:extLst>
          </p:cNvPr>
          <p:cNvSpPr txBox="1"/>
          <p:nvPr/>
        </p:nvSpPr>
        <p:spPr>
          <a:xfrm>
            <a:off x="1214002" y="1332806"/>
            <a:ext cx="835200" cy="242374"/>
          </a:xfrm>
          <a:prstGeom prst="rect">
            <a:avLst/>
          </a:prstGeom>
          <a:noFill/>
        </p:spPr>
        <p:txBody>
          <a:bodyPr wrap="square" rtlCol="0">
            <a:spAutoFit/>
          </a:bodyPr>
          <a:lstStyle/>
          <a:p>
            <a:pPr algn="r"/>
            <a:r>
              <a:rPr lang="en-US" sz="975" b="1">
                <a:solidFill>
                  <a:schemeClr val="bg1"/>
                </a:solidFill>
              </a:rPr>
              <a:t>ENGLISH</a:t>
            </a:r>
            <a:endParaRPr lang="en-GB" sz="975" b="1">
              <a:solidFill>
                <a:schemeClr val="bg1"/>
              </a:solidFill>
            </a:endParaRPr>
          </a:p>
        </p:txBody>
      </p:sp>
      <p:pic>
        <p:nvPicPr>
          <p:cNvPr id="36" name="Picture 35">
            <a:extLst>
              <a:ext uri="{FF2B5EF4-FFF2-40B4-BE49-F238E27FC236}">
                <a16:creationId xmlns:a16="http://schemas.microsoft.com/office/drawing/2014/main" id="{8EFB4DA6-B0C8-40A0-9658-92E67EE644EC}"/>
              </a:ext>
            </a:extLst>
          </p:cNvPr>
          <p:cNvPicPr>
            <a:picLocks noChangeAspect="1"/>
          </p:cNvPicPr>
          <p:nvPr/>
        </p:nvPicPr>
        <p:blipFill>
          <a:blip r:embed="rId4"/>
          <a:stretch>
            <a:fillRect/>
          </a:stretch>
        </p:blipFill>
        <p:spPr>
          <a:xfrm>
            <a:off x="2992281" y="1794844"/>
            <a:ext cx="1153316" cy="247671"/>
          </a:xfrm>
          <a:prstGeom prst="rect">
            <a:avLst/>
          </a:prstGeom>
        </p:spPr>
      </p:pic>
      <p:pic>
        <p:nvPicPr>
          <p:cNvPr id="37" name="Picture 36">
            <a:extLst>
              <a:ext uri="{FF2B5EF4-FFF2-40B4-BE49-F238E27FC236}">
                <a16:creationId xmlns:a16="http://schemas.microsoft.com/office/drawing/2014/main" id="{F6A906BF-7CD9-49CF-8AE7-148C4AD7B79C}"/>
              </a:ext>
            </a:extLst>
          </p:cNvPr>
          <p:cNvPicPr>
            <a:picLocks noChangeAspect="1"/>
          </p:cNvPicPr>
          <p:nvPr/>
        </p:nvPicPr>
        <p:blipFill>
          <a:blip r:embed="rId4"/>
          <a:stretch>
            <a:fillRect/>
          </a:stretch>
        </p:blipFill>
        <p:spPr>
          <a:xfrm>
            <a:off x="6420209" y="2728969"/>
            <a:ext cx="491743" cy="247671"/>
          </a:xfrm>
          <a:prstGeom prst="rect">
            <a:avLst/>
          </a:prstGeom>
        </p:spPr>
      </p:pic>
      <p:sp>
        <p:nvSpPr>
          <p:cNvPr id="40" name="TextBox 39">
            <a:extLst>
              <a:ext uri="{FF2B5EF4-FFF2-40B4-BE49-F238E27FC236}">
                <a16:creationId xmlns:a16="http://schemas.microsoft.com/office/drawing/2014/main" id="{939B9080-EA0F-45A5-8BB1-C668E8DF89F6}"/>
              </a:ext>
            </a:extLst>
          </p:cNvPr>
          <p:cNvSpPr txBox="1"/>
          <p:nvPr/>
        </p:nvSpPr>
        <p:spPr>
          <a:xfrm>
            <a:off x="251239" y="5150988"/>
            <a:ext cx="1735126" cy="242374"/>
          </a:xfrm>
          <a:prstGeom prst="rect">
            <a:avLst/>
          </a:prstGeom>
          <a:solidFill>
            <a:schemeClr val="accent1">
              <a:lumMod val="75000"/>
            </a:schemeClr>
          </a:solidFill>
        </p:spPr>
        <p:txBody>
          <a:bodyPr wrap="square" rtlCol="0">
            <a:spAutoFit/>
          </a:bodyPr>
          <a:lstStyle/>
          <a:p>
            <a:pPr algn="r"/>
            <a:r>
              <a:rPr lang="en-US" sz="975" b="1" dirty="0">
                <a:solidFill>
                  <a:schemeClr val="bg1"/>
                </a:solidFill>
              </a:rPr>
              <a:t>CURRICULUM ENRICHMENT</a:t>
            </a:r>
            <a:endParaRPr lang="en-GB" sz="975" b="1" dirty="0">
              <a:solidFill>
                <a:schemeClr val="bg1"/>
              </a:solidFill>
            </a:endParaRPr>
          </a:p>
        </p:txBody>
      </p:sp>
      <p:sp>
        <p:nvSpPr>
          <p:cNvPr id="42" name="TextBox 41">
            <a:extLst>
              <a:ext uri="{FF2B5EF4-FFF2-40B4-BE49-F238E27FC236}">
                <a16:creationId xmlns:a16="http://schemas.microsoft.com/office/drawing/2014/main" id="{9835012C-E248-476E-98E5-B0FBE0B6D680}"/>
              </a:ext>
            </a:extLst>
          </p:cNvPr>
          <p:cNvSpPr txBox="1"/>
          <p:nvPr/>
        </p:nvSpPr>
        <p:spPr>
          <a:xfrm>
            <a:off x="6588609" y="2727308"/>
            <a:ext cx="337546" cy="242374"/>
          </a:xfrm>
          <a:prstGeom prst="rect">
            <a:avLst/>
          </a:prstGeom>
          <a:noFill/>
        </p:spPr>
        <p:txBody>
          <a:bodyPr wrap="square" rtlCol="0">
            <a:spAutoFit/>
          </a:bodyPr>
          <a:lstStyle/>
          <a:p>
            <a:pPr algn="r"/>
            <a:r>
              <a:rPr lang="en-US" sz="975" b="1">
                <a:solidFill>
                  <a:schemeClr val="bg1"/>
                </a:solidFill>
              </a:rPr>
              <a:t>RE</a:t>
            </a:r>
            <a:endParaRPr lang="en-GB" sz="975" b="1">
              <a:solidFill>
                <a:schemeClr val="bg1"/>
              </a:solidFill>
            </a:endParaRPr>
          </a:p>
        </p:txBody>
      </p:sp>
      <p:pic>
        <p:nvPicPr>
          <p:cNvPr id="45" name="Picture 44">
            <a:extLst>
              <a:ext uri="{FF2B5EF4-FFF2-40B4-BE49-F238E27FC236}">
                <a16:creationId xmlns:a16="http://schemas.microsoft.com/office/drawing/2014/main" id="{3BB634BC-D462-4225-B115-407652B2E1B8}"/>
              </a:ext>
            </a:extLst>
          </p:cNvPr>
          <p:cNvPicPr>
            <a:picLocks noChangeAspect="1"/>
          </p:cNvPicPr>
          <p:nvPr/>
        </p:nvPicPr>
        <p:blipFill>
          <a:blip r:embed="rId5"/>
          <a:stretch>
            <a:fillRect/>
          </a:stretch>
        </p:blipFill>
        <p:spPr>
          <a:xfrm>
            <a:off x="7017294" y="2691988"/>
            <a:ext cx="2640178" cy="1324788"/>
          </a:xfrm>
          <a:prstGeom prst="rect">
            <a:avLst/>
          </a:prstGeom>
        </p:spPr>
      </p:pic>
      <p:pic>
        <p:nvPicPr>
          <p:cNvPr id="46" name="Picture 45">
            <a:extLst>
              <a:ext uri="{FF2B5EF4-FFF2-40B4-BE49-F238E27FC236}">
                <a16:creationId xmlns:a16="http://schemas.microsoft.com/office/drawing/2014/main" id="{5DC5DDA9-A636-4BE7-84D3-B19CF2D44610}"/>
              </a:ext>
            </a:extLst>
          </p:cNvPr>
          <p:cNvPicPr>
            <a:picLocks noChangeAspect="1"/>
          </p:cNvPicPr>
          <p:nvPr/>
        </p:nvPicPr>
        <p:blipFill>
          <a:blip r:embed="rId5"/>
          <a:stretch>
            <a:fillRect/>
          </a:stretch>
        </p:blipFill>
        <p:spPr>
          <a:xfrm>
            <a:off x="7047354" y="4090386"/>
            <a:ext cx="2640178" cy="1348565"/>
          </a:xfrm>
          <a:prstGeom prst="rect">
            <a:avLst/>
          </a:prstGeom>
        </p:spPr>
      </p:pic>
      <p:pic>
        <p:nvPicPr>
          <p:cNvPr id="47" name="Picture 46">
            <a:extLst>
              <a:ext uri="{FF2B5EF4-FFF2-40B4-BE49-F238E27FC236}">
                <a16:creationId xmlns:a16="http://schemas.microsoft.com/office/drawing/2014/main" id="{1FF63C65-25F3-4093-8A43-71E537B06E3C}"/>
              </a:ext>
            </a:extLst>
          </p:cNvPr>
          <p:cNvPicPr>
            <a:picLocks noChangeAspect="1"/>
          </p:cNvPicPr>
          <p:nvPr/>
        </p:nvPicPr>
        <p:blipFill>
          <a:blip r:embed="rId5"/>
          <a:stretch>
            <a:fillRect/>
          </a:stretch>
        </p:blipFill>
        <p:spPr>
          <a:xfrm>
            <a:off x="4303862" y="4090386"/>
            <a:ext cx="2640178" cy="1393325"/>
          </a:xfrm>
          <a:prstGeom prst="rect">
            <a:avLst/>
          </a:prstGeom>
        </p:spPr>
      </p:pic>
      <p:pic>
        <p:nvPicPr>
          <p:cNvPr id="48" name="Picture 47">
            <a:extLst>
              <a:ext uri="{FF2B5EF4-FFF2-40B4-BE49-F238E27FC236}">
                <a16:creationId xmlns:a16="http://schemas.microsoft.com/office/drawing/2014/main" id="{9DFE1AE1-408D-4885-8082-7D2320A7DE21}"/>
              </a:ext>
            </a:extLst>
          </p:cNvPr>
          <p:cNvPicPr>
            <a:picLocks noChangeAspect="1"/>
          </p:cNvPicPr>
          <p:nvPr/>
        </p:nvPicPr>
        <p:blipFill>
          <a:blip r:embed="rId6"/>
          <a:stretch>
            <a:fillRect/>
          </a:stretch>
        </p:blipFill>
        <p:spPr>
          <a:xfrm>
            <a:off x="9016626" y="2732069"/>
            <a:ext cx="614365" cy="247671"/>
          </a:xfrm>
          <a:prstGeom prst="rect">
            <a:avLst/>
          </a:prstGeom>
        </p:spPr>
      </p:pic>
      <p:pic>
        <p:nvPicPr>
          <p:cNvPr id="49" name="Picture 48">
            <a:extLst>
              <a:ext uri="{FF2B5EF4-FFF2-40B4-BE49-F238E27FC236}">
                <a16:creationId xmlns:a16="http://schemas.microsoft.com/office/drawing/2014/main" id="{8F4BF5C8-3A52-4F28-8165-9AE94547153B}"/>
              </a:ext>
            </a:extLst>
          </p:cNvPr>
          <p:cNvPicPr>
            <a:picLocks noChangeAspect="1"/>
          </p:cNvPicPr>
          <p:nvPr/>
        </p:nvPicPr>
        <p:blipFill>
          <a:blip r:embed="rId6"/>
          <a:stretch>
            <a:fillRect/>
          </a:stretch>
        </p:blipFill>
        <p:spPr>
          <a:xfrm>
            <a:off x="5204460" y="4134364"/>
            <a:ext cx="1721695" cy="247671"/>
          </a:xfrm>
          <a:prstGeom prst="rect">
            <a:avLst/>
          </a:prstGeom>
        </p:spPr>
      </p:pic>
      <p:pic>
        <p:nvPicPr>
          <p:cNvPr id="50" name="Picture 49">
            <a:extLst>
              <a:ext uri="{FF2B5EF4-FFF2-40B4-BE49-F238E27FC236}">
                <a16:creationId xmlns:a16="http://schemas.microsoft.com/office/drawing/2014/main" id="{27ECBFFA-F669-4F09-BD38-553487A6CB8D}"/>
              </a:ext>
            </a:extLst>
          </p:cNvPr>
          <p:cNvPicPr>
            <a:picLocks noChangeAspect="1"/>
          </p:cNvPicPr>
          <p:nvPr/>
        </p:nvPicPr>
        <p:blipFill>
          <a:blip r:embed="rId6"/>
          <a:stretch>
            <a:fillRect/>
          </a:stretch>
        </p:blipFill>
        <p:spPr>
          <a:xfrm>
            <a:off x="8900566" y="4147349"/>
            <a:ext cx="736615" cy="247671"/>
          </a:xfrm>
          <a:prstGeom prst="rect">
            <a:avLst/>
          </a:prstGeom>
        </p:spPr>
      </p:pic>
      <p:sp>
        <p:nvSpPr>
          <p:cNvPr id="56" name="TextBox 55">
            <a:extLst>
              <a:ext uri="{FF2B5EF4-FFF2-40B4-BE49-F238E27FC236}">
                <a16:creationId xmlns:a16="http://schemas.microsoft.com/office/drawing/2014/main" id="{5921C644-530F-4FE5-98B1-21D2AAF1AC42}"/>
              </a:ext>
            </a:extLst>
          </p:cNvPr>
          <p:cNvSpPr txBox="1"/>
          <p:nvPr/>
        </p:nvSpPr>
        <p:spPr>
          <a:xfrm>
            <a:off x="9150911" y="2732726"/>
            <a:ext cx="495343" cy="242374"/>
          </a:xfrm>
          <a:prstGeom prst="rect">
            <a:avLst/>
          </a:prstGeom>
          <a:noFill/>
        </p:spPr>
        <p:txBody>
          <a:bodyPr wrap="square" rtlCol="0">
            <a:spAutoFit/>
          </a:bodyPr>
          <a:lstStyle/>
          <a:p>
            <a:pPr algn="r"/>
            <a:r>
              <a:rPr lang="en-US" sz="975" b="1">
                <a:solidFill>
                  <a:schemeClr val="bg1"/>
                </a:solidFill>
              </a:rPr>
              <a:t>PSHE</a:t>
            </a:r>
            <a:endParaRPr lang="en-GB" sz="975" b="1">
              <a:solidFill>
                <a:schemeClr val="bg1"/>
              </a:solidFill>
            </a:endParaRPr>
          </a:p>
        </p:txBody>
      </p:sp>
      <p:sp>
        <p:nvSpPr>
          <p:cNvPr id="57" name="TextBox 56">
            <a:extLst>
              <a:ext uri="{FF2B5EF4-FFF2-40B4-BE49-F238E27FC236}">
                <a16:creationId xmlns:a16="http://schemas.microsoft.com/office/drawing/2014/main" id="{49D3F9CA-546A-4034-B270-D0BA958BE1F5}"/>
              </a:ext>
            </a:extLst>
          </p:cNvPr>
          <p:cNvSpPr txBox="1"/>
          <p:nvPr/>
        </p:nvSpPr>
        <p:spPr>
          <a:xfrm>
            <a:off x="8996225" y="4152646"/>
            <a:ext cx="676570" cy="242374"/>
          </a:xfrm>
          <a:prstGeom prst="rect">
            <a:avLst/>
          </a:prstGeom>
          <a:noFill/>
        </p:spPr>
        <p:txBody>
          <a:bodyPr wrap="square" rtlCol="0">
            <a:spAutoFit/>
          </a:bodyPr>
          <a:lstStyle/>
          <a:p>
            <a:pPr algn="r"/>
            <a:r>
              <a:rPr lang="en-US" sz="975" b="1">
                <a:solidFill>
                  <a:schemeClr val="bg1"/>
                </a:solidFill>
              </a:rPr>
              <a:t>MUSIC</a:t>
            </a:r>
            <a:endParaRPr lang="en-GB" sz="975" b="1">
              <a:solidFill>
                <a:schemeClr val="bg1"/>
              </a:solidFill>
            </a:endParaRPr>
          </a:p>
        </p:txBody>
      </p:sp>
      <p:sp>
        <p:nvSpPr>
          <p:cNvPr id="58" name="TextBox 57">
            <a:extLst>
              <a:ext uri="{FF2B5EF4-FFF2-40B4-BE49-F238E27FC236}">
                <a16:creationId xmlns:a16="http://schemas.microsoft.com/office/drawing/2014/main" id="{B956333B-4BA1-458A-B1BB-1B8CA983E209}"/>
              </a:ext>
            </a:extLst>
          </p:cNvPr>
          <p:cNvSpPr txBox="1"/>
          <p:nvPr/>
        </p:nvSpPr>
        <p:spPr>
          <a:xfrm>
            <a:off x="5318760" y="4134364"/>
            <a:ext cx="1662111" cy="242374"/>
          </a:xfrm>
          <a:prstGeom prst="rect">
            <a:avLst/>
          </a:prstGeom>
          <a:noFill/>
        </p:spPr>
        <p:txBody>
          <a:bodyPr wrap="square" rtlCol="0">
            <a:spAutoFit/>
          </a:bodyPr>
          <a:lstStyle/>
          <a:p>
            <a:pPr algn="r"/>
            <a:r>
              <a:rPr lang="en-US" sz="975" b="1" dirty="0">
                <a:solidFill>
                  <a:schemeClr val="bg1"/>
                </a:solidFill>
              </a:rPr>
              <a:t>E-SAFETY &amp; COMPUTING</a:t>
            </a:r>
            <a:endParaRPr lang="en-GB" sz="975" b="1" dirty="0">
              <a:solidFill>
                <a:schemeClr val="bg1"/>
              </a:solidFill>
            </a:endParaRPr>
          </a:p>
        </p:txBody>
      </p:sp>
      <p:grpSp>
        <p:nvGrpSpPr>
          <p:cNvPr id="69" name="Group 68">
            <a:extLst>
              <a:ext uri="{FF2B5EF4-FFF2-40B4-BE49-F238E27FC236}">
                <a16:creationId xmlns:a16="http://schemas.microsoft.com/office/drawing/2014/main" id="{33D8120D-B23D-4EE5-B1BB-7816F9DB0E53}"/>
              </a:ext>
            </a:extLst>
          </p:cNvPr>
          <p:cNvGrpSpPr/>
          <p:nvPr/>
        </p:nvGrpSpPr>
        <p:grpSpPr>
          <a:xfrm>
            <a:off x="7294946" y="5596454"/>
            <a:ext cx="2330560" cy="546451"/>
            <a:chOff x="6741091" y="5129445"/>
            <a:chExt cx="453848" cy="492011"/>
          </a:xfrm>
        </p:grpSpPr>
        <p:pic>
          <p:nvPicPr>
            <p:cNvPr id="53" name="Picture 52">
              <a:extLst>
                <a:ext uri="{FF2B5EF4-FFF2-40B4-BE49-F238E27FC236}">
                  <a16:creationId xmlns:a16="http://schemas.microsoft.com/office/drawing/2014/main" id="{015F822E-177B-40F4-803D-9B9EA0D0A4D9}"/>
                </a:ext>
              </a:extLst>
            </p:cNvPr>
            <p:cNvPicPr>
              <a:picLocks noChangeAspect="1"/>
            </p:cNvPicPr>
            <p:nvPr/>
          </p:nvPicPr>
          <p:blipFill>
            <a:blip r:embed="rId6"/>
            <a:stretch>
              <a:fillRect/>
            </a:stretch>
          </p:blipFill>
          <p:spPr>
            <a:xfrm>
              <a:off x="6741091" y="5141757"/>
              <a:ext cx="444607" cy="247671"/>
            </a:xfrm>
            <a:prstGeom prst="rect">
              <a:avLst/>
            </a:prstGeom>
          </p:spPr>
        </p:pic>
        <p:sp>
          <p:nvSpPr>
            <p:cNvPr id="62" name="TextBox 61">
              <a:extLst>
                <a:ext uri="{FF2B5EF4-FFF2-40B4-BE49-F238E27FC236}">
                  <a16:creationId xmlns:a16="http://schemas.microsoft.com/office/drawing/2014/main" id="{A287CF4E-642A-49F1-82DF-DF4EB3CB9267}"/>
                </a:ext>
              </a:extLst>
            </p:cNvPr>
            <p:cNvSpPr txBox="1"/>
            <p:nvPr/>
          </p:nvSpPr>
          <p:spPr>
            <a:xfrm>
              <a:off x="6834742" y="5129445"/>
              <a:ext cx="360197" cy="492011"/>
            </a:xfrm>
            <a:prstGeom prst="rect">
              <a:avLst/>
            </a:prstGeom>
            <a:noFill/>
          </p:spPr>
          <p:txBody>
            <a:bodyPr wrap="square" rtlCol="0">
              <a:spAutoFit/>
            </a:bodyPr>
            <a:lstStyle/>
            <a:p>
              <a:pPr algn="r"/>
              <a:r>
                <a:rPr lang="en-US" sz="975" b="1">
                  <a:solidFill>
                    <a:schemeClr val="bg1"/>
                  </a:solidFill>
                </a:rPr>
                <a:t>PE &amp; OUTDOOR LEARNING</a:t>
              </a:r>
              <a:endParaRPr lang="en-GB" sz="975" b="1">
                <a:solidFill>
                  <a:schemeClr val="bg1"/>
                </a:solidFill>
              </a:endParaRPr>
            </a:p>
          </p:txBody>
        </p:sp>
      </p:grpSp>
      <p:sp>
        <p:nvSpPr>
          <p:cNvPr id="65" name="TextBox 64">
            <a:extLst>
              <a:ext uri="{FF2B5EF4-FFF2-40B4-BE49-F238E27FC236}">
                <a16:creationId xmlns:a16="http://schemas.microsoft.com/office/drawing/2014/main" id="{0A374F86-175C-47D0-8C78-B1351CAA25B7}"/>
              </a:ext>
            </a:extLst>
          </p:cNvPr>
          <p:cNvSpPr txBox="1"/>
          <p:nvPr/>
        </p:nvSpPr>
        <p:spPr>
          <a:xfrm>
            <a:off x="127532" y="219373"/>
            <a:ext cx="2124012" cy="1092607"/>
          </a:xfrm>
          <a:prstGeom prst="rect">
            <a:avLst/>
          </a:prstGeom>
          <a:noFill/>
        </p:spPr>
        <p:txBody>
          <a:bodyPr wrap="square" rtlCol="0">
            <a:spAutoFit/>
          </a:bodyPr>
          <a:lstStyle/>
          <a:p>
            <a:pPr algn="ctr"/>
            <a:r>
              <a:rPr lang="en-US" sz="1625" b="1">
                <a:solidFill>
                  <a:schemeClr val="bg1"/>
                </a:solidFill>
              </a:rPr>
              <a:t>Invaders and Settlers</a:t>
            </a:r>
            <a:endParaRPr lang="en-US" sz="1625" b="1" dirty="0">
              <a:solidFill>
                <a:schemeClr val="bg1"/>
              </a:solidFill>
            </a:endParaRPr>
          </a:p>
          <a:p>
            <a:pPr algn="ctr"/>
            <a:r>
              <a:rPr lang="en-US" sz="1625" b="1" dirty="0">
                <a:solidFill>
                  <a:schemeClr val="bg1"/>
                </a:solidFill>
              </a:rPr>
              <a:t>Year 3 and 4 </a:t>
            </a:r>
          </a:p>
          <a:p>
            <a:pPr algn="ctr"/>
            <a:r>
              <a:rPr lang="en-US" sz="1625" b="1" dirty="0">
                <a:solidFill>
                  <a:schemeClr val="bg1"/>
                </a:solidFill>
              </a:rPr>
              <a:t>Autumn Term 2026 </a:t>
            </a:r>
          </a:p>
          <a:p>
            <a:pPr algn="ctr"/>
            <a:endParaRPr lang="en-US" sz="1625" b="1" dirty="0">
              <a:solidFill>
                <a:schemeClr val="bg1"/>
              </a:solidFill>
            </a:endParaRPr>
          </a:p>
        </p:txBody>
      </p:sp>
      <p:grpSp>
        <p:nvGrpSpPr>
          <p:cNvPr id="68" name="Group 67">
            <a:extLst>
              <a:ext uri="{FF2B5EF4-FFF2-40B4-BE49-F238E27FC236}">
                <a16:creationId xmlns:a16="http://schemas.microsoft.com/office/drawing/2014/main" id="{D09C919F-C3BB-4ED5-84D6-BD51CEED735E}"/>
              </a:ext>
            </a:extLst>
          </p:cNvPr>
          <p:cNvGrpSpPr/>
          <p:nvPr/>
        </p:nvGrpSpPr>
        <p:grpSpPr>
          <a:xfrm>
            <a:off x="5906900" y="5629582"/>
            <a:ext cx="952586" cy="418283"/>
            <a:chOff x="4187242" y="5129445"/>
            <a:chExt cx="516051" cy="384721"/>
          </a:xfrm>
        </p:grpSpPr>
        <p:pic>
          <p:nvPicPr>
            <p:cNvPr id="66" name="Picture 65">
              <a:extLst>
                <a:ext uri="{FF2B5EF4-FFF2-40B4-BE49-F238E27FC236}">
                  <a16:creationId xmlns:a16="http://schemas.microsoft.com/office/drawing/2014/main" id="{94A54CD9-AA80-4B8A-9321-8144278466AF}"/>
                </a:ext>
              </a:extLst>
            </p:cNvPr>
            <p:cNvPicPr>
              <a:picLocks noChangeAspect="1"/>
            </p:cNvPicPr>
            <p:nvPr/>
          </p:nvPicPr>
          <p:blipFill>
            <a:blip r:embed="rId6"/>
            <a:stretch>
              <a:fillRect/>
            </a:stretch>
          </p:blipFill>
          <p:spPr>
            <a:xfrm>
              <a:off x="4200828" y="5131605"/>
              <a:ext cx="502465" cy="247671"/>
            </a:xfrm>
            <a:prstGeom prst="rect">
              <a:avLst/>
            </a:prstGeom>
          </p:spPr>
        </p:pic>
        <p:sp>
          <p:nvSpPr>
            <p:cNvPr id="67" name="TextBox 66">
              <a:extLst>
                <a:ext uri="{FF2B5EF4-FFF2-40B4-BE49-F238E27FC236}">
                  <a16:creationId xmlns:a16="http://schemas.microsoft.com/office/drawing/2014/main" id="{326F14C9-7F9E-4247-B96F-D35BC629E865}"/>
                </a:ext>
              </a:extLst>
            </p:cNvPr>
            <p:cNvSpPr txBox="1"/>
            <p:nvPr/>
          </p:nvSpPr>
          <p:spPr>
            <a:xfrm>
              <a:off x="4187242" y="5129445"/>
              <a:ext cx="511431" cy="384721"/>
            </a:xfrm>
            <a:prstGeom prst="rect">
              <a:avLst/>
            </a:prstGeom>
            <a:noFill/>
          </p:spPr>
          <p:txBody>
            <a:bodyPr wrap="square" lIns="91440" tIns="45720" rIns="91440" bIns="45720" rtlCol="0" anchor="t">
              <a:spAutoFit/>
            </a:bodyPr>
            <a:lstStyle/>
            <a:p>
              <a:pPr algn="r"/>
              <a:r>
                <a:rPr lang="en-US" sz="950" b="1">
                  <a:solidFill>
                    <a:schemeClr val="bg1"/>
                  </a:solidFill>
                </a:rPr>
                <a:t>ART &amp; DT</a:t>
              </a:r>
              <a:endParaRPr lang="en-GB" sz="975" b="1">
                <a:solidFill>
                  <a:schemeClr val="bg1"/>
                </a:solidFill>
              </a:endParaRPr>
            </a:p>
          </p:txBody>
        </p:sp>
      </p:grpSp>
      <p:sp>
        <p:nvSpPr>
          <p:cNvPr id="41" name="TextBox 40">
            <a:extLst>
              <a:ext uri="{FF2B5EF4-FFF2-40B4-BE49-F238E27FC236}">
                <a16:creationId xmlns:a16="http://schemas.microsoft.com/office/drawing/2014/main" id="{4D855731-983B-4A04-AF5D-C6417EFFC79A}"/>
              </a:ext>
            </a:extLst>
          </p:cNvPr>
          <p:cNvSpPr txBox="1"/>
          <p:nvPr/>
        </p:nvSpPr>
        <p:spPr>
          <a:xfrm>
            <a:off x="4384188" y="167533"/>
            <a:ext cx="5266004" cy="2369880"/>
          </a:xfrm>
          <a:prstGeom prst="rect">
            <a:avLst/>
          </a:prstGeom>
          <a:noFill/>
        </p:spPr>
        <p:txBody>
          <a:bodyPr wrap="square" lIns="91440" tIns="45720" rIns="91440" bIns="45720" rtlCol="0" anchor="t">
            <a:spAutoFit/>
          </a:bodyPr>
          <a:lstStyle/>
          <a:p>
            <a:endParaRPr lang="en-US" sz="1000" dirty="0"/>
          </a:p>
          <a:p>
            <a:endParaRPr lang="en-US" sz="1000" dirty="0"/>
          </a:p>
          <a:p>
            <a:endParaRPr lang="en-US" sz="1000" dirty="0"/>
          </a:p>
          <a:p>
            <a:endParaRPr lang="en-US" sz="1000" dirty="0"/>
          </a:p>
          <a:p>
            <a:r>
              <a:rPr lang="en-GB" sz="800" dirty="0"/>
              <a:t>This term in </a:t>
            </a:r>
            <a:r>
              <a:rPr lang="en-GB" sz="800" b="1" dirty="0"/>
              <a:t>History</a:t>
            </a:r>
            <a:r>
              <a:rPr lang="en-GB" sz="800" dirty="0"/>
              <a:t>, Fox Class will travel through time from the </a:t>
            </a:r>
            <a:r>
              <a:rPr lang="en-GB" sz="800" b="1" dirty="0"/>
              <a:t>Stone Age to the Vikings</a:t>
            </a:r>
            <a:r>
              <a:rPr lang="en-GB" sz="800" dirty="0"/>
              <a:t>, exploring how Britain changed over thousands of years. We will learn about </a:t>
            </a:r>
            <a:r>
              <a:rPr lang="en-GB" sz="800" b="1" dirty="0"/>
              <a:t>Stone Age and Iron Age settlements, the Romans, Anglo-Saxons and Viking invaders and settlers</a:t>
            </a:r>
            <a:r>
              <a:rPr lang="en-GB" sz="800" dirty="0"/>
              <a:t>. Through practical activities, artefact investigations, drama and building challenges, children will develop their understanding of chronology, historical evidence, settlements, invasions and everyday life.</a:t>
            </a:r>
            <a:r>
              <a:rPr lang="en-US" sz="800" dirty="0"/>
              <a:t> </a:t>
            </a:r>
          </a:p>
          <a:p>
            <a:endParaRPr lang="en-US" sz="800" dirty="0"/>
          </a:p>
          <a:p>
            <a:r>
              <a:rPr lang="en-GB" sz="800" dirty="0"/>
              <a:t>In </a:t>
            </a:r>
            <a:r>
              <a:rPr lang="en-GB" sz="800" b="1" dirty="0"/>
              <a:t>Science </a:t>
            </a:r>
            <a:r>
              <a:rPr lang="en-GB" sz="800" dirty="0"/>
              <a:t>we will explore how we see, how</a:t>
            </a:r>
            <a:r>
              <a:rPr lang="en-GB" sz="800" b="1" dirty="0"/>
              <a:t> light </a:t>
            </a:r>
            <a:r>
              <a:rPr lang="en-GB" sz="800" dirty="0"/>
              <a:t>travels and how shadows are formed. They will investigate how shadows change and explore how different materials affect light.</a:t>
            </a:r>
          </a:p>
          <a:p>
            <a:br>
              <a:rPr lang="en-GB" sz="800" dirty="0"/>
            </a:br>
            <a:r>
              <a:rPr lang="en-GB" sz="800" dirty="0"/>
              <a:t>Children will also learn about different </a:t>
            </a:r>
            <a:r>
              <a:rPr lang="en-GB" sz="800" b="1" dirty="0"/>
              <a:t>materials</a:t>
            </a:r>
            <a:r>
              <a:rPr lang="en-GB" sz="800" dirty="0"/>
              <a:t> and their properties, investigating which materials are best suited to different uses. They will carry out practical investigations, make predictions and use what they discover to explain their ideas.</a:t>
            </a:r>
          </a:p>
          <a:p>
            <a:endParaRPr lang="en-US" sz="1000" dirty="0"/>
          </a:p>
          <a:p>
            <a:endParaRPr lang="en-US" sz="1000" dirty="0"/>
          </a:p>
        </p:txBody>
      </p:sp>
      <p:sp>
        <p:nvSpPr>
          <p:cNvPr id="43" name="TextBox 42">
            <a:extLst>
              <a:ext uri="{FF2B5EF4-FFF2-40B4-BE49-F238E27FC236}">
                <a16:creationId xmlns:a16="http://schemas.microsoft.com/office/drawing/2014/main" id="{B9A5C11F-27CE-418B-A534-338F374AE5E0}"/>
              </a:ext>
            </a:extLst>
          </p:cNvPr>
          <p:cNvSpPr txBox="1"/>
          <p:nvPr/>
        </p:nvSpPr>
        <p:spPr>
          <a:xfrm>
            <a:off x="4392044" y="2836475"/>
            <a:ext cx="2458914" cy="1200329"/>
          </a:xfrm>
          <a:prstGeom prst="rect">
            <a:avLst/>
          </a:prstGeom>
          <a:noFill/>
        </p:spPr>
        <p:txBody>
          <a:bodyPr wrap="square" rtlCol="0">
            <a:spAutoFit/>
          </a:bodyPr>
          <a:lstStyle/>
          <a:p>
            <a:endParaRPr lang="en-US" sz="800" dirty="0">
              <a:solidFill>
                <a:srgbClr val="000000"/>
              </a:solidFill>
            </a:endParaRPr>
          </a:p>
          <a:p>
            <a:r>
              <a:rPr lang="en-US" sz="800" b="1" dirty="0">
                <a:solidFill>
                  <a:srgbClr val="000000"/>
                </a:solidFill>
              </a:rPr>
              <a:t>What do Christians learn from the Creation Story?</a:t>
            </a:r>
            <a:endParaRPr lang="en-GB" sz="800" b="1" dirty="0">
              <a:solidFill>
                <a:srgbClr val="000000"/>
              </a:solidFill>
            </a:endParaRPr>
          </a:p>
          <a:p>
            <a:r>
              <a:rPr lang="en-GB" sz="800" dirty="0">
                <a:solidFill>
                  <a:srgbClr val="000000"/>
                </a:solidFill>
              </a:rPr>
              <a:t>We will explore Genesis 1 and make clear links between this and what Christians believe about God and Creation.</a:t>
            </a:r>
          </a:p>
          <a:p>
            <a:r>
              <a:rPr lang="en-US" sz="800" b="1" dirty="0">
                <a:solidFill>
                  <a:srgbClr val="000000"/>
                </a:solidFill>
              </a:rPr>
              <a:t>What do Christians believe God is like?</a:t>
            </a:r>
          </a:p>
          <a:p>
            <a:r>
              <a:rPr lang="en-US" sz="800" dirty="0">
                <a:solidFill>
                  <a:srgbClr val="000000"/>
                </a:solidFill>
              </a:rPr>
              <a:t>We will explore the story of Jonah and the Whale and think about how Christians use this story to guide their beliefs about God.</a:t>
            </a:r>
            <a:endParaRPr lang="en-GB" sz="800" dirty="0">
              <a:solidFill>
                <a:srgbClr val="000000"/>
              </a:solidFill>
            </a:endParaRPr>
          </a:p>
        </p:txBody>
      </p:sp>
      <p:sp>
        <p:nvSpPr>
          <p:cNvPr id="44" name="TextBox 43">
            <a:extLst>
              <a:ext uri="{FF2B5EF4-FFF2-40B4-BE49-F238E27FC236}">
                <a16:creationId xmlns:a16="http://schemas.microsoft.com/office/drawing/2014/main" id="{5B5EC213-01E7-4176-9C18-F55FBE4E417F}"/>
              </a:ext>
            </a:extLst>
          </p:cNvPr>
          <p:cNvSpPr txBox="1"/>
          <p:nvPr/>
        </p:nvSpPr>
        <p:spPr>
          <a:xfrm>
            <a:off x="7017190" y="2773675"/>
            <a:ext cx="2565781" cy="1200329"/>
          </a:xfrm>
          <a:prstGeom prst="rect">
            <a:avLst/>
          </a:prstGeom>
          <a:noFill/>
        </p:spPr>
        <p:txBody>
          <a:bodyPr wrap="square" rtlCol="0">
            <a:spAutoFit/>
          </a:bodyPr>
          <a:lstStyle/>
          <a:p>
            <a:r>
              <a:rPr lang="en-US" sz="800" b="1" dirty="0">
                <a:cs typeface="Times New Roman" panose="02020603050405020304" pitchFamily="18" charset="0"/>
              </a:rPr>
              <a:t>Being me in my world</a:t>
            </a:r>
          </a:p>
          <a:p>
            <a:r>
              <a:rPr lang="en-US" sz="800" dirty="0">
                <a:cs typeface="Times New Roman" panose="02020603050405020304" pitchFamily="18" charset="0"/>
              </a:rPr>
              <a:t>We will learn how to be part of a team, being a school citizen, rights and responsibilities of a child, having a voice in group decision – making</a:t>
            </a:r>
          </a:p>
          <a:p>
            <a:endParaRPr lang="en-US" sz="800" dirty="0">
              <a:cs typeface="Times New Roman" panose="02020603050405020304" pitchFamily="18" charset="0"/>
            </a:endParaRPr>
          </a:p>
          <a:p>
            <a:r>
              <a:rPr lang="en-US" sz="800" b="1" dirty="0">
                <a:cs typeface="Times New Roman" panose="02020603050405020304" pitchFamily="18" charset="0"/>
              </a:rPr>
              <a:t>Celebrating difference</a:t>
            </a:r>
          </a:p>
          <a:p>
            <a:r>
              <a:rPr lang="en-US" sz="800" dirty="0">
                <a:cs typeface="Times New Roman" panose="02020603050405020304" pitchFamily="18" charset="0"/>
              </a:rPr>
              <a:t>We will learn how to challenge assumptions, accepting ourselves and others, understand influences, understand bullying and problem – solving.</a:t>
            </a:r>
          </a:p>
        </p:txBody>
      </p:sp>
      <p:sp>
        <p:nvSpPr>
          <p:cNvPr id="59" name="TextBox 58">
            <a:extLst>
              <a:ext uri="{FF2B5EF4-FFF2-40B4-BE49-F238E27FC236}">
                <a16:creationId xmlns:a16="http://schemas.microsoft.com/office/drawing/2014/main" id="{3719C5D5-BCFD-4481-8355-E3B750002573}"/>
              </a:ext>
            </a:extLst>
          </p:cNvPr>
          <p:cNvSpPr txBox="1"/>
          <p:nvPr/>
        </p:nvSpPr>
        <p:spPr>
          <a:xfrm>
            <a:off x="4318098" y="4330060"/>
            <a:ext cx="2458915" cy="1077218"/>
          </a:xfrm>
          <a:prstGeom prst="rect">
            <a:avLst/>
          </a:prstGeom>
          <a:noFill/>
        </p:spPr>
        <p:txBody>
          <a:bodyPr wrap="square" rtlCol="0">
            <a:spAutoFit/>
          </a:bodyPr>
          <a:lstStyle/>
          <a:p>
            <a:r>
              <a:rPr lang="en-US" sz="800" dirty="0"/>
              <a:t>In Autumn 1 we will learn to appreciate the internet and explore the content to find out who owns content and what we can access, add and create, also learning the consequences of false information.</a:t>
            </a:r>
          </a:p>
          <a:p>
            <a:r>
              <a:rPr lang="en-US" sz="800" dirty="0"/>
              <a:t>In Autumn 2 we will learn to identify the microphone and speakers, discussing the ownership of digital audio and the implications of duplicating the work of others.	</a:t>
            </a:r>
          </a:p>
        </p:txBody>
      </p:sp>
      <p:sp>
        <p:nvSpPr>
          <p:cNvPr id="61" name="TextBox 60">
            <a:extLst>
              <a:ext uri="{FF2B5EF4-FFF2-40B4-BE49-F238E27FC236}">
                <a16:creationId xmlns:a16="http://schemas.microsoft.com/office/drawing/2014/main" id="{CBD3B849-548D-4343-BA5C-09BD53FCC753}"/>
              </a:ext>
            </a:extLst>
          </p:cNvPr>
          <p:cNvSpPr txBox="1"/>
          <p:nvPr/>
        </p:nvSpPr>
        <p:spPr>
          <a:xfrm>
            <a:off x="7212390" y="5602339"/>
            <a:ext cx="2173120" cy="1015663"/>
          </a:xfrm>
          <a:prstGeom prst="rect">
            <a:avLst/>
          </a:prstGeom>
          <a:noFill/>
        </p:spPr>
        <p:txBody>
          <a:bodyPr wrap="square" lIns="91440" tIns="45720" rIns="91440" bIns="45720" rtlCol="0" anchor="t">
            <a:spAutoFit/>
          </a:bodyPr>
          <a:lstStyle/>
          <a:p>
            <a:pPr lvl="0"/>
            <a:endParaRPr lang="en-US" sz="1000" b="1" dirty="0">
              <a:solidFill>
                <a:prstClr val="black"/>
              </a:solidFill>
            </a:endParaRPr>
          </a:p>
          <a:p>
            <a:pPr lvl="0"/>
            <a:endParaRPr lang="en-US" sz="1000" b="1" dirty="0">
              <a:solidFill>
                <a:prstClr val="black"/>
              </a:solidFill>
            </a:endParaRPr>
          </a:p>
          <a:p>
            <a:r>
              <a:rPr lang="en-GB" sz="800" b="1" dirty="0"/>
              <a:t>Hockey:</a:t>
            </a:r>
            <a:r>
              <a:rPr lang="en-GB" sz="800" dirty="0"/>
              <a:t> We will develop our passing, dribbling and teamwork skills through hockey.</a:t>
            </a:r>
          </a:p>
          <a:p>
            <a:r>
              <a:rPr lang="en-GB" sz="800" b="1" dirty="0"/>
              <a:t>Dance:</a:t>
            </a:r>
            <a:r>
              <a:rPr lang="en-GB" sz="800" dirty="0"/>
              <a:t> We will explore movement, rhythm and sequences, working together to create and perform dances.</a:t>
            </a:r>
          </a:p>
        </p:txBody>
      </p:sp>
      <p:sp>
        <p:nvSpPr>
          <p:cNvPr id="71" name="TextBox 70">
            <a:extLst>
              <a:ext uri="{FF2B5EF4-FFF2-40B4-BE49-F238E27FC236}">
                <a16:creationId xmlns:a16="http://schemas.microsoft.com/office/drawing/2014/main" id="{5492B5FF-90D4-45DE-9E1D-F1CD484B243D}"/>
              </a:ext>
            </a:extLst>
          </p:cNvPr>
          <p:cNvSpPr txBox="1"/>
          <p:nvPr/>
        </p:nvSpPr>
        <p:spPr>
          <a:xfrm>
            <a:off x="92272" y="1661472"/>
            <a:ext cx="2086465" cy="3631763"/>
          </a:xfrm>
          <a:prstGeom prst="rect">
            <a:avLst/>
          </a:prstGeom>
          <a:noFill/>
        </p:spPr>
        <p:txBody>
          <a:bodyPr wrap="square" lIns="91440" tIns="45720" rIns="91440" bIns="45720" rtlCol="0" anchor="t">
            <a:spAutoFit/>
          </a:bodyPr>
          <a:lstStyle/>
          <a:p>
            <a:endParaRPr lang="en-US" sz="1000" dirty="0"/>
          </a:p>
          <a:p>
            <a:endParaRPr lang="en-US" sz="1000"/>
          </a:p>
          <a:p>
            <a:br>
              <a:rPr lang="en-US" sz="1000" dirty="0"/>
            </a:br>
            <a:br>
              <a:rPr lang="en-US" sz="1000" dirty="0"/>
            </a:br>
            <a:r>
              <a:rPr lang="en-GB" sz="1000" b="1" dirty="0"/>
              <a:t>Escape from Pompeii</a:t>
            </a:r>
            <a:br>
              <a:rPr lang="en-GB" sz="1000" dirty="0"/>
            </a:br>
            <a:r>
              <a:rPr lang="en-GB" sz="1000" dirty="0"/>
              <a:t>Children will explore the exciting story of the eruption of Mount Vesuvius. They will develop their vocabulary, description and storytelling skills, creating their own dramatic pieces of writing.</a:t>
            </a:r>
          </a:p>
          <a:p>
            <a:endParaRPr lang="en-GB" sz="1000" dirty="0"/>
          </a:p>
          <a:p>
            <a:r>
              <a:rPr lang="en-GB" sz="1000" b="1" dirty="0"/>
              <a:t>Beowulf</a:t>
            </a:r>
            <a:br>
              <a:rPr lang="en-GB" sz="1000" dirty="0"/>
            </a:br>
            <a:r>
              <a:rPr lang="en-GB" sz="1000" dirty="0"/>
              <a:t>Children will dive into the world of this famous mythical hero. They will explore characters, settings and adventure stories before writing their own exciting tales, with a focus on building suspense and bringing their stories to life.</a:t>
            </a:r>
          </a:p>
          <a:p>
            <a:endParaRPr lang="en-US" sz="1000" dirty="0"/>
          </a:p>
          <a:p>
            <a:endParaRPr lang="en-US" sz="1000" dirty="0"/>
          </a:p>
          <a:p>
            <a:endParaRPr lang="en-US" sz="1000" dirty="0"/>
          </a:p>
        </p:txBody>
      </p:sp>
      <p:sp>
        <p:nvSpPr>
          <p:cNvPr id="72" name="TextBox 71">
            <a:extLst>
              <a:ext uri="{FF2B5EF4-FFF2-40B4-BE49-F238E27FC236}">
                <a16:creationId xmlns:a16="http://schemas.microsoft.com/office/drawing/2014/main" id="{4A93261E-2FB7-40C5-9705-60C67096CB12}"/>
              </a:ext>
            </a:extLst>
          </p:cNvPr>
          <p:cNvSpPr txBox="1"/>
          <p:nvPr/>
        </p:nvSpPr>
        <p:spPr>
          <a:xfrm>
            <a:off x="7069493" y="4424315"/>
            <a:ext cx="2458915" cy="984885"/>
          </a:xfrm>
          <a:prstGeom prst="rect">
            <a:avLst/>
          </a:prstGeom>
          <a:noFill/>
        </p:spPr>
        <p:txBody>
          <a:bodyPr wrap="square" lIns="91440" tIns="45720" rIns="91440" bIns="45720" rtlCol="0" anchor="t">
            <a:spAutoFit/>
          </a:bodyPr>
          <a:lstStyle/>
          <a:p>
            <a:r>
              <a:rPr lang="en-GB" sz="800" b="1" dirty="0"/>
              <a:t>Mamma Mia:</a:t>
            </a:r>
            <a:r>
              <a:rPr lang="en-GB" sz="800" dirty="0"/>
              <a:t> We will develop our singing, rhythm and performance skills through the music of ABBA.</a:t>
            </a:r>
          </a:p>
          <a:p>
            <a:endParaRPr lang="en-GB" sz="800" dirty="0"/>
          </a:p>
          <a:p>
            <a:r>
              <a:rPr lang="en-GB" sz="800" b="1" dirty="0"/>
              <a:t>Panto Pandemonium:</a:t>
            </a:r>
            <a:r>
              <a:rPr lang="en-GB" sz="800" dirty="0"/>
              <a:t> We will develop our singing, musical and performance skills through a fun pantomime.</a:t>
            </a:r>
          </a:p>
          <a:p>
            <a:endParaRPr lang="en-US" sz="1000" dirty="0"/>
          </a:p>
        </p:txBody>
      </p:sp>
      <p:sp>
        <p:nvSpPr>
          <p:cNvPr id="73" name="TextBox 72">
            <a:extLst>
              <a:ext uri="{FF2B5EF4-FFF2-40B4-BE49-F238E27FC236}">
                <a16:creationId xmlns:a16="http://schemas.microsoft.com/office/drawing/2014/main" id="{0051CF6A-67DC-44F1-8CA4-30B96CB7FBD7}"/>
              </a:ext>
            </a:extLst>
          </p:cNvPr>
          <p:cNvSpPr txBox="1"/>
          <p:nvPr/>
        </p:nvSpPr>
        <p:spPr>
          <a:xfrm>
            <a:off x="4318098" y="5988935"/>
            <a:ext cx="2547328" cy="707886"/>
          </a:xfrm>
          <a:prstGeom prst="rect">
            <a:avLst/>
          </a:prstGeom>
          <a:noFill/>
        </p:spPr>
        <p:txBody>
          <a:bodyPr wrap="square" rtlCol="0">
            <a:spAutoFit/>
          </a:bodyPr>
          <a:lstStyle/>
          <a:p>
            <a:r>
              <a:rPr lang="en-GB" sz="800" b="1" dirty="0"/>
              <a:t>Structures – Helmets:</a:t>
            </a:r>
            <a:r>
              <a:rPr lang="en-GB" sz="800" dirty="0"/>
              <a:t> Designing, making and testing  Roman helmets, exploring strength and stability.</a:t>
            </a:r>
          </a:p>
          <a:p>
            <a:endParaRPr lang="en-GB" sz="800" dirty="0"/>
          </a:p>
          <a:p>
            <a:r>
              <a:rPr lang="en-GB" sz="800" b="1" dirty="0"/>
              <a:t>Painting – Light and Dark:</a:t>
            </a:r>
            <a:r>
              <a:rPr lang="en-GB" sz="800" dirty="0"/>
              <a:t> Exploring colour, light and shade to create different effects in artwork.</a:t>
            </a:r>
          </a:p>
        </p:txBody>
      </p:sp>
      <p:sp>
        <p:nvSpPr>
          <p:cNvPr id="2" name="Rounded Rectangle 1"/>
          <p:cNvSpPr/>
          <p:nvPr/>
        </p:nvSpPr>
        <p:spPr>
          <a:xfrm>
            <a:off x="2336800" y="129652"/>
            <a:ext cx="1841794" cy="146468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939B9080-EA0F-45A5-8BB1-C668E8DF89F6}"/>
              </a:ext>
            </a:extLst>
          </p:cNvPr>
          <p:cNvSpPr txBox="1"/>
          <p:nvPr/>
        </p:nvSpPr>
        <p:spPr>
          <a:xfrm>
            <a:off x="3025004" y="1792934"/>
            <a:ext cx="1142609" cy="242374"/>
          </a:xfrm>
          <a:prstGeom prst="rect">
            <a:avLst/>
          </a:prstGeom>
          <a:noFill/>
        </p:spPr>
        <p:txBody>
          <a:bodyPr wrap="square" rtlCol="0">
            <a:spAutoFit/>
          </a:bodyPr>
          <a:lstStyle/>
          <a:p>
            <a:pPr algn="r"/>
            <a:r>
              <a:rPr lang="en-US" sz="975" b="1">
                <a:solidFill>
                  <a:schemeClr val="bg1"/>
                </a:solidFill>
              </a:rPr>
              <a:t>MATHEMATICS</a:t>
            </a:r>
            <a:endParaRPr lang="en-GB" sz="975" b="1">
              <a:solidFill>
                <a:schemeClr val="bg1"/>
              </a:solidFill>
            </a:endParaRPr>
          </a:p>
        </p:txBody>
      </p:sp>
      <p:sp>
        <p:nvSpPr>
          <p:cNvPr id="64" name="Rectangle: Diagonal Corners Rounded 13">
            <a:extLst>
              <a:ext uri="{FF2B5EF4-FFF2-40B4-BE49-F238E27FC236}">
                <a16:creationId xmlns:a16="http://schemas.microsoft.com/office/drawing/2014/main" id="{2D3692A2-2089-469E-85F5-99870EEDF311}"/>
              </a:ext>
            </a:extLst>
          </p:cNvPr>
          <p:cNvSpPr/>
          <p:nvPr/>
        </p:nvSpPr>
        <p:spPr>
          <a:xfrm>
            <a:off x="2208669" y="5366402"/>
            <a:ext cx="1933902" cy="1457772"/>
          </a:xfrm>
          <a:prstGeom prst="round2Diag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4295" tIns="37148" rIns="74295" bIns="37148" numCol="1" spcCol="0" rtlCol="0" fromWordArt="0" anchor="ctr" anchorCtr="0" forceAA="0" compatLnSpc="1">
            <a:prstTxWarp prst="textNoShape">
              <a:avLst/>
            </a:prstTxWarp>
            <a:noAutofit/>
          </a:bodyPr>
          <a:lstStyle/>
          <a:p>
            <a:pPr algn="ctr"/>
            <a:endParaRPr lang="en-GB" sz="1100"/>
          </a:p>
        </p:txBody>
      </p:sp>
      <p:grpSp>
        <p:nvGrpSpPr>
          <p:cNvPr id="70" name="Group 69">
            <a:extLst>
              <a:ext uri="{FF2B5EF4-FFF2-40B4-BE49-F238E27FC236}">
                <a16:creationId xmlns:a16="http://schemas.microsoft.com/office/drawing/2014/main" id="{D09C919F-C3BB-4ED5-84D6-BD51CEED735E}"/>
              </a:ext>
            </a:extLst>
          </p:cNvPr>
          <p:cNvGrpSpPr/>
          <p:nvPr/>
        </p:nvGrpSpPr>
        <p:grpSpPr>
          <a:xfrm>
            <a:off x="2957326" y="5364713"/>
            <a:ext cx="1168231" cy="301187"/>
            <a:chOff x="3816347" y="5131605"/>
            <a:chExt cx="886946" cy="268718"/>
          </a:xfrm>
        </p:grpSpPr>
        <p:pic>
          <p:nvPicPr>
            <p:cNvPr id="74" name="Picture 73">
              <a:extLst>
                <a:ext uri="{FF2B5EF4-FFF2-40B4-BE49-F238E27FC236}">
                  <a16:creationId xmlns:a16="http://schemas.microsoft.com/office/drawing/2014/main" id="{94A54CD9-AA80-4B8A-9321-8144278466AF}"/>
                </a:ext>
              </a:extLst>
            </p:cNvPr>
            <p:cNvPicPr>
              <a:picLocks noChangeAspect="1"/>
            </p:cNvPicPr>
            <p:nvPr/>
          </p:nvPicPr>
          <p:blipFill>
            <a:blip r:embed="rId6"/>
            <a:stretch>
              <a:fillRect/>
            </a:stretch>
          </p:blipFill>
          <p:spPr>
            <a:xfrm>
              <a:off x="4200828" y="5131605"/>
              <a:ext cx="502465" cy="247671"/>
            </a:xfrm>
            <a:prstGeom prst="rect">
              <a:avLst/>
            </a:prstGeom>
          </p:spPr>
        </p:pic>
        <p:sp>
          <p:nvSpPr>
            <p:cNvPr id="75" name="TextBox 74">
              <a:extLst>
                <a:ext uri="{FF2B5EF4-FFF2-40B4-BE49-F238E27FC236}">
                  <a16:creationId xmlns:a16="http://schemas.microsoft.com/office/drawing/2014/main" id="{326F14C9-7F9E-4247-B96F-D35BC629E865}"/>
                </a:ext>
              </a:extLst>
            </p:cNvPr>
            <p:cNvSpPr txBox="1"/>
            <p:nvPr/>
          </p:nvSpPr>
          <p:spPr>
            <a:xfrm>
              <a:off x="3816347" y="5157949"/>
              <a:ext cx="860701" cy="242374"/>
            </a:xfrm>
            <a:prstGeom prst="rect">
              <a:avLst/>
            </a:prstGeom>
            <a:noFill/>
          </p:spPr>
          <p:txBody>
            <a:bodyPr wrap="square" rtlCol="0">
              <a:spAutoFit/>
            </a:bodyPr>
            <a:lstStyle/>
            <a:p>
              <a:pPr algn="r"/>
              <a:r>
                <a:rPr lang="en-US" sz="975" b="1">
                  <a:solidFill>
                    <a:schemeClr val="bg1"/>
                  </a:solidFill>
                </a:rPr>
                <a:t>FRENCH</a:t>
              </a:r>
              <a:endParaRPr lang="en-GB" sz="975" b="1">
                <a:solidFill>
                  <a:schemeClr val="bg1"/>
                </a:solidFill>
              </a:endParaRPr>
            </a:p>
          </p:txBody>
        </p:sp>
      </p:grpSp>
      <p:sp>
        <p:nvSpPr>
          <p:cNvPr id="77" name="TextBox 76">
            <a:extLst>
              <a:ext uri="{FF2B5EF4-FFF2-40B4-BE49-F238E27FC236}">
                <a16:creationId xmlns:a16="http://schemas.microsoft.com/office/drawing/2014/main" id="{5492B5FF-90D4-45DE-9E1D-F1CD484B243D}"/>
              </a:ext>
            </a:extLst>
          </p:cNvPr>
          <p:cNvSpPr txBox="1"/>
          <p:nvPr/>
        </p:nvSpPr>
        <p:spPr>
          <a:xfrm>
            <a:off x="2251544" y="5553851"/>
            <a:ext cx="1891027" cy="1354217"/>
          </a:xfrm>
          <a:prstGeom prst="rect">
            <a:avLst/>
          </a:prstGeom>
          <a:noFill/>
        </p:spPr>
        <p:txBody>
          <a:bodyPr wrap="square" lIns="91440" tIns="45720" rIns="91440" bIns="45720" rtlCol="0" anchor="t">
            <a:spAutoFit/>
          </a:bodyPr>
          <a:lstStyle/>
          <a:p>
            <a:r>
              <a:rPr lang="en-US" sz="900" b="1" dirty="0" err="1"/>
              <a:t>Nombres</a:t>
            </a:r>
            <a:r>
              <a:rPr lang="en-US" sz="900" b="1" dirty="0"/>
              <a:t> et </a:t>
            </a:r>
            <a:r>
              <a:rPr lang="en-US" sz="900" b="1" dirty="0" err="1"/>
              <a:t>Animaux</a:t>
            </a:r>
            <a:endParaRPr lang="en-US" sz="900" b="1" dirty="0"/>
          </a:p>
          <a:p>
            <a:br>
              <a:rPr lang="en-US" sz="900" dirty="0"/>
            </a:br>
            <a:r>
              <a:rPr lang="en-GB" sz="900" b="1" dirty="0"/>
              <a:t>Numbers:</a:t>
            </a:r>
            <a:r>
              <a:rPr lang="en-GB" sz="900" dirty="0"/>
              <a:t> Learning to count, recognise and use numbers in French.</a:t>
            </a:r>
          </a:p>
          <a:p>
            <a:r>
              <a:rPr lang="en-GB" sz="900" b="1" dirty="0"/>
              <a:t>Animals:</a:t>
            </a:r>
            <a:r>
              <a:rPr lang="en-GB" sz="900" dirty="0"/>
              <a:t> Learning the names of common animals and using simple French phrases to describe them.</a:t>
            </a:r>
          </a:p>
          <a:p>
            <a:endParaRPr lang="en-US" sz="1000" dirty="0"/>
          </a:p>
        </p:txBody>
      </p:sp>
      <p:sp>
        <p:nvSpPr>
          <p:cNvPr id="3" name="TextBox 2"/>
          <p:cNvSpPr txBox="1"/>
          <p:nvPr/>
        </p:nvSpPr>
        <p:spPr>
          <a:xfrm>
            <a:off x="2196196" y="1798166"/>
            <a:ext cx="1891027" cy="3877985"/>
          </a:xfrm>
          <a:prstGeom prst="rect">
            <a:avLst/>
          </a:prstGeom>
          <a:noFill/>
        </p:spPr>
        <p:txBody>
          <a:bodyPr wrap="square" lIns="91440" tIns="45720" rIns="91440" bIns="45720" rtlCol="0" anchor="t">
            <a:spAutoFit/>
          </a:bodyPr>
          <a:lstStyle/>
          <a:p>
            <a:endParaRPr lang="en-GB" sz="1000" dirty="0"/>
          </a:p>
          <a:p>
            <a:endParaRPr lang="en-GB" sz="800" dirty="0"/>
          </a:p>
          <a:p>
            <a:r>
              <a:rPr lang="en-GB" sz="1000" dirty="0"/>
              <a:t>This term, children will build their confidence with numbers and place value, learning to read, write, compare and work with increasingly larger numbers. They will develop their skills in addition, subtraction, multiplication and division, using different methods to solve problems.</a:t>
            </a:r>
          </a:p>
          <a:p>
            <a:endParaRPr lang="en-GB" sz="1000" dirty="0"/>
          </a:p>
          <a:p>
            <a:r>
              <a:rPr lang="en-GB" sz="1000" dirty="0"/>
              <a:t>We will also begin exploring fractions, including finding fractions of amounts and understanding how fractions relate to whole numbers. Throughout the term, children will practise explaining their thinking, solving problems and choosing efficient ways to work.</a:t>
            </a:r>
          </a:p>
          <a:p>
            <a:endParaRPr lang="en-GB" sz="800" dirty="0"/>
          </a:p>
          <a:p>
            <a:endParaRPr lang="en-GB" sz="1000" dirty="0"/>
          </a:p>
          <a:p>
            <a:endParaRPr lang="en-GB" sz="1000" dirty="0"/>
          </a:p>
        </p:txBody>
      </p:sp>
      <p:sp>
        <p:nvSpPr>
          <p:cNvPr id="7" name="TextBox 6"/>
          <p:cNvSpPr txBox="1"/>
          <p:nvPr/>
        </p:nvSpPr>
        <p:spPr>
          <a:xfrm>
            <a:off x="107128" y="5471111"/>
            <a:ext cx="1784672" cy="1323439"/>
          </a:xfrm>
          <a:prstGeom prst="rect">
            <a:avLst/>
          </a:prstGeom>
          <a:noFill/>
        </p:spPr>
        <p:txBody>
          <a:bodyPr wrap="square" rtlCol="0">
            <a:spAutoFit/>
          </a:bodyPr>
          <a:lstStyle/>
          <a:p>
            <a:pPr marL="171450" indent="-171450">
              <a:buFont typeface="Arial" panose="020B0604020202020204" pitchFamily="34" charset="0"/>
              <a:buChar char="•"/>
            </a:pPr>
            <a:r>
              <a:rPr lang="en-GB" sz="1000" dirty="0"/>
              <a:t>Stone - Age themed – day</a:t>
            </a:r>
          </a:p>
          <a:p>
            <a:pPr marL="171450" indent="-171450">
              <a:buFont typeface="Arial" panose="020B0604020202020204" pitchFamily="34" charset="0"/>
              <a:buChar char="•"/>
            </a:pPr>
            <a:r>
              <a:rPr lang="en-GB" sz="1000" dirty="0"/>
              <a:t>Hands on History workshop</a:t>
            </a:r>
          </a:p>
          <a:p>
            <a:pPr marL="171450" indent="-171450">
              <a:buFont typeface="Arial" panose="020B0604020202020204" pitchFamily="34" charset="0"/>
              <a:buChar char="•"/>
            </a:pPr>
            <a:r>
              <a:rPr lang="en-GB" sz="1000" dirty="0"/>
              <a:t>Visit to Chedworth Roman Villa</a:t>
            </a:r>
          </a:p>
          <a:p>
            <a:pPr marL="171450" indent="-171450">
              <a:buFont typeface="Arial" panose="020B0604020202020204" pitchFamily="34" charset="0"/>
              <a:buChar char="•"/>
            </a:pPr>
            <a:r>
              <a:rPr lang="en-GB" sz="1000" dirty="0"/>
              <a:t>Anti-bullying week</a:t>
            </a:r>
          </a:p>
          <a:p>
            <a:pPr marL="171450" indent="-171450">
              <a:buFont typeface="Arial" panose="020B0604020202020204" pitchFamily="34" charset="0"/>
              <a:buChar char="•"/>
            </a:pPr>
            <a:r>
              <a:rPr lang="en-GB" sz="1000" dirty="0"/>
              <a:t>School Value: Community</a:t>
            </a:r>
          </a:p>
          <a:p>
            <a:endParaRPr lang="en-GB" sz="1000" dirty="0"/>
          </a:p>
          <a:p>
            <a:pPr marL="285750" indent="-285750">
              <a:buFont typeface="Arial" panose="020B0604020202020204" pitchFamily="34" charset="0"/>
              <a:buChar char="•"/>
            </a:pPr>
            <a:endParaRPr lang="en-GB" sz="1000" dirty="0"/>
          </a:p>
        </p:txBody>
      </p:sp>
      <p:pic>
        <p:nvPicPr>
          <p:cNvPr id="11" name="Picture 10">
            <a:extLst>
              <a:ext uri="{FF2B5EF4-FFF2-40B4-BE49-F238E27FC236}">
                <a16:creationId xmlns:a16="http://schemas.microsoft.com/office/drawing/2014/main" id="{2850BE86-80EB-B6B4-FE13-2D0E50093885}"/>
              </a:ext>
            </a:extLst>
          </p:cNvPr>
          <p:cNvPicPr>
            <a:picLocks noChangeAspect="1"/>
          </p:cNvPicPr>
          <p:nvPr/>
        </p:nvPicPr>
        <p:blipFill>
          <a:blip r:embed="rId7"/>
          <a:stretch>
            <a:fillRect/>
          </a:stretch>
        </p:blipFill>
        <p:spPr>
          <a:xfrm>
            <a:off x="2411525" y="247482"/>
            <a:ext cx="1664072" cy="1219849"/>
          </a:xfrm>
          <a:prstGeom prst="rect">
            <a:avLst/>
          </a:prstGeom>
        </p:spPr>
      </p:pic>
    </p:spTree>
    <p:extLst>
      <p:ext uri="{BB962C8B-B14F-4D97-AF65-F5344CB8AC3E}">
        <p14:creationId xmlns:p14="http://schemas.microsoft.com/office/powerpoint/2010/main" val="2874926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ba42ea3-cd18-43c7-98ea-4d3ff1baa5fa">
      <Terms xmlns="http://schemas.microsoft.com/office/infopath/2007/PartnerControls"/>
    </lcf76f155ced4ddcb4097134ff3c332f>
    <TaxCatchAll xmlns="917c4d26-8567-48c3-8820-9113a21f83b2" xsi:nil="true"/>
    <DateandTime xmlns="cba42ea3-cd18-43c7-98ea-4d3ff1baa5f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F1D8BE0D98E2469E4DC88C08455023" ma:contentTypeVersion="19" ma:contentTypeDescription="Create a new document." ma:contentTypeScope="" ma:versionID="0dca5e0d3c7cabfc64a3a8a0abc0d6fd">
  <xsd:schema xmlns:xsd="http://www.w3.org/2001/XMLSchema" xmlns:xs="http://www.w3.org/2001/XMLSchema" xmlns:p="http://schemas.microsoft.com/office/2006/metadata/properties" xmlns:ns2="cba42ea3-cd18-43c7-98ea-4d3ff1baa5fa" xmlns:ns3="917c4d26-8567-48c3-8820-9113a21f83b2" targetNamespace="http://schemas.microsoft.com/office/2006/metadata/properties" ma:root="true" ma:fieldsID="5574ba10f16a69b1d9fe048905b5dbf9" ns2:_="" ns3:_="">
    <xsd:import namespace="cba42ea3-cd18-43c7-98ea-4d3ff1baa5fa"/>
    <xsd:import namespace="917c4d26-8567-48c3-8820-9113a21f83b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DateandTime"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a42ea3-cd18-43c7-98ea-4d3ff1baa5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DateandTime" ma:index="21" nillable="true" ma:displayName="Date and Time" ma:format="DateOnly" ma:internalName="DateandTime">
      <xsd:simpleType>
        <xsd:restriction base="dms:DateTim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43b199c-6934-447a-9eef-1d8ebae8446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7c4d26-8567-48c3-8820-9113a21f83b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ab06a846-91a9-41aa-b2ea-603a9b4bee29}" ma:internalName="TaxCatchAll" ma:showField="CatchAllData" ma:web="917c4d26-8567-48c3-8820-9113a21f83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B35DAB-1654-4039-AA5B-082FDDC5C431}">
  <ds:schemaRefs>
    <ds:schemaRef ds:uri="http://schemas.microsoft.com/sharepoint/v3/contenttype/forms"/>
  </ds:schemaRefs>
</ds:datastoreItem>
</file>

<file path=customXml/itemProps2.xml><?xml version="1.0" encoding="utf-8"?>
<ds:datastoreItem xmlns:ds="http://schemas.openxmlformats.org/officeDocument/2006/customXml" ds:itemID="{2BFAC91D-BA4B-4311-B5FB-C3D24A6D3EB6}">
  <ds:schemaRefs>
    <ds:schemaRef ds:uri="917c4d26-8567-48c3-8820-9113a21f83b2"/>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cba42ea3-cd18-43c7-98ea-4d3ff1baa5fa"/>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1EF6B07F-22C7-477E-8782-E0545611D672}">
  <ds:schemaRefs>
    <ds:schemaRef ds:uri="917c4d26-8567-48c3-8820-9113a21f83b2"/>
    <ds:schemaRef ds:uri="cba42ea3-cd18-43c7-98ea-4d3ff1baa5f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414</TotalTime>
  <Words>707</Words>
  <Application>Microsoft Office PowerPoint</Application>
  <PresentationFormat>A4 Paper (210x297 mm)</PresentationFormat>
  <Paragraphs>64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9313123 office.3123</dc:creator>
  <cp:lastModifiedBy>Sarah Prior</cp:lastModifiedBy>
  <cp:revision>58</cp:revision>
  <cp:lastPrinted>2021-05-28T11:17:02Z</cp:lastPrinted>
  <dcterms:created xsi:type="dcterms:W3CDTF">2021-05-28T10:08:42Z</dcterms:created>
  <dcterms:modified xsi:type="dcterms:W3CDTF">2026-09-03T18:23:58Z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0x010100ABF1D8BE0D98E2469E4DC88C08455023</vt:lpwstr>
  </property>
  <property fmtid="{D5CDD505-2E9C-101B-9397-08002B2CF9AE}" pid="3" name="MediaServiceImageTags">
    <vt:lpwstr/>
  </property>
</Properties>
</file>